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Montserrat"/>
      <p:regular r:id="rId36"/>
      <p:bold r:id="rId37"/>
      <p:italic r:id="rId38"/>
      <p:boldItalic r:id="rId39"/>
    </p:embeddedFont>
    <p:embeddedFont>
      <p:font typeface="Lato"/>
      <p:regular r:id="rId40"/>
      <p:bold r:id="rId41"/>
      <p:italic r:id="rId42"/>
      <p:boldItalic r:id="rId43"/>
    </p:embeddedFont>
    <p:embeddedFont>
      <p:font typeface="Source Code Pr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regular.fntdata"/><Relationship Id="rId20" Type="http://schemas.openxmlformats.org/officeDocument/2006/relationships/slide" Target="slides/slide15.xml"/><Relationship Id="rId42" Type="http://schemas.openxmlformats.org/officeDocument/2006/relationships/font" Target="fonts/Lato-italic.fntdata"/><Relationship Id="rId41" Type="http://schemas.openxmlformats.org/officeDocument/2006/relationships/font" Target="fonts/Lato-bold.fntdata"/><Relationship Id="rId22" Type="http://schemas.openxmlformats.org/officeDocument/2006/relationships/slide" Target="slides/slide17.xml"/><Relationship Id="rId44" Type="http://schemas.openxmlformats.org/officeDocument/2006/relationships/font" Target="fonts/SourceCodePro-regular.fntdata"/><Relationship Id="rId21" Type="http://schemas.openxmlformats.org/officeDocument/2006/relationships/slide" Target="slides/slide16.xml"/><Relationship Id="rId43" Type="http://schemas.openxmlformats.org/officeDocument/2006/relationships/font" Target="fonts/Lato-boldItalic.fntdata"/><Relationship Id="rId24" Type="http://schemas.openxmlformats.org/officeDocument/2006/relationships/slide" Target="slides/slide19.xml"/><Relationship Id="rId46" Type="http://schemas.openxmlformats.org/officeDocument/2006/relationships/font" Target="fonts/SourceCodePro-italic.fntdata"/><Relationship Id="rId23" Type="http://schemas.openxmlformats.org/officeDocument/2006/relationships/slide" Target="slides/slide18.xml"/><Relationship Id="rId45" Type="http://schemas.openxmlformats.org/officeDocument/2006/relationships/font" Target="fonts/SourceCodePr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schemas.openxmlformats.org/officeDocument/2006/relationships/font" Target="fonts/SourceCodePro-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Montserrat-bold.fntdata"/><Relationship Id="rId14" Type="http://schemas.openxmlformats.org/officeDocument/2006/relationships/slide" Target="slides/slide9.xml"/><Relationship Id="rId36" Type="http://schemas.openxmlformats.org/officeDocument/2006/relationships/font" Target="fonts/Montserrat-regular.fntdata"/><Relationship Id="rId17" Type="http://schemas.openxmlformats.org/officeDocument/2006/relationships/slide" Target="slides/slide12.xml"/><Relationship Id="rId39" Type="http://schemas.openxmlformats.org/officeDocument/2006/relationships/font" Target="fonts/Montserrat-boldItalic.fntdata"/><Relationship Id="rId16" Type="http://schemas.openxmlformats.org/officeDocument/2006/relationships/slide" Target="slides/slide11.xml"/><Relationship Id="rId38" Type="http://schemas.openxmlformats.org/officeDocument/2006/relationships/font" Target="fonts/Montserra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jpg>
</file>

<file path=ppt/media/image18.png>
</file>

<file path=ppt/media/image19.png>
</file>

<file path=ppt/media/image2.png>
</file>

<file path=ppt/media/image20.gif>
</file>

<file path=ppt/media/image21.png>
</file>

<file path=ppt/media/image22.png>
</file>

<file path=ppt/media/image23.png>
</file>

<file path=ppt/media/image24.png>
</file>

<file path=ppt/media/image25.png>
</file>

<file path=ppt/media/image26.png>
</file>

<file path=ppt/media/image27.png>
</file>

<file path=ppt/media/image28.gif>
</file>

<file path=ppt/media/image29.gif>
</file>

<file path=ppt/media/image3.gif>
</file>

<file path=ppt/media/image30.png>
</file>

<file path=ppt/media/image31.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f3132978c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f3132978c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8f013fd85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8f013fd85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8f013fd8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8f013fd8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3bd7502c0_1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3bd7502c0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3bd7502c0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3bd7502c0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8f013fd85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8f013fd85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8f013fd855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8f013fd855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8f013fd855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8f013fd855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f3e35fc353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3e35fc353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c2ecd0f78a_3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c2ecd0f78a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f3bd7502c0_1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f3bd7502c0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f3bd7502c0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f3bd7502c0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f3bd7502c0_1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f3bd7502c0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f3bd7502c0_1_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f3bd7502c0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f3bd7502c0_1_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f3bd7502c0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f3bd7502c0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f3bd7502c0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f3bd7502c0_1_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f3bd7502c0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f3bd7502c0_1_8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f3bd7502c0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f3bd7502c0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f3bd7502c0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f3bd7502c0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f3bd7502c0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c2ecd0f78a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c2ecd0f78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f3bd7502c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f3bd7502c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f3bd7502c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f3bd7502c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f3bd7502c0_1_3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f3bd7502c0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f3bd7502c0_1_9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f3bd7502c0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6f80d1ff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6f80d1f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5.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28.gif"/><Relationship Id="rId4" Type="http://schemas.openxmlformats.org/officeDocument/2006/relationships/hyperlink" Target="http://drive.google.com/file/d/1ZnS3rb6FaP21KmM0HQdh1T777TGZEIDh/view" TargetMode="External"/><Relationship Id="rId5" Type="http://schemas.openxmlformats.org/officeDocument/2006/relationships/image" Target="../media/image1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7.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23.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21.png"/><Relationship Id="rId4" Type="http://schemas.openxmlformats.org/officeDocument/2006/relationships/image" Target="../media/image16.png"/><Relationship Id="rId5"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27.pn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29.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4.png"/><Relationship Id="rId5"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20.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091925" y="674175"/>
            <a:ext cx="5958900" cy="15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sz="3100"/>
              <a:t>Radar pulsado - distancia y velocidad</a:t>
            </a:r>
            <a:endParaRPr sz="3100"/>
          </a:p>
        </p:txBody>
      </p:sp>
      <p:sp>
        <p:nvSpPr>
          <p:cNvPr id="135" name="Google Shape;135;p13"/>
          <p:cNvSpPr txBox="1"/>
          <p:nvPr>
            <p:ph idx="1" type="subTitle"/>
          </p:nvPr>
        </p:nvSpPr>
        <p:spPr>
          <a:xfrm>
            <a:off x="4336025" y="286650"/>
            <a:ext cx="3470700" cy="506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Cátedra de comunicaciones digitales</a:t>
            </a:r>
            <a:endParaRPr/>
          </a:p>
        </p:txBody>
      </p:sp>
      <p:sp>
        <p:nvSpPr>
          <p:cNvPr id="136" name="Google Shape;136;p13"/>
          <p:cNvSpPr txBox="1"/>
          <p:nvPr>
            <p:ph idx="1" type="subTitle"/>
          </p:nvPr>
        </p:nvSpPr>
        <p:spPr>
          <a:xfrm>
            <a:off x="4336025" y="1852900"/>
            <a:ext cx="3470700" cy="506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Grupo 3</a:t>
            </a:r>
            <a:endParaRPr/>
          </a:p>
        </p:txBody>
      </p:sp>
      <p:pic>
        <p:nvPicPr>
          <p:cNvPr id="137" name="Google Shape;137;p13"/>
          <p:cNvPicPr preferRelativeResize="0"/>
          <p:nvPr/>
        </p:nvPicPr>
        <p:blipFill>
          <a:blip r:embed="rId3">
            <a:alphaModFix/>
          </a:blip>
          <a:stretch>
            <a:fillRect/>
          </a:stretch>
        </p:blipFill>
        <p:spPr>
          <a:xfrm>
            <a:off x="6847450" y="4380425"/>
            <a:ext cx="2203375" cy="699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2"/>
          <p:cNvSpPr txBox="1"/>
          <p:nvPr>
            <p:ph type="title"/>
          </p:nvPr>
        </p:nvSpPr>
        <p:spPr>
          <a:xfrm>
            <a:off x="217325" y="1997400"/>
            <a:ext cx="54987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Sincronización por delay de la transmisión (1er </a:t>
            </a:r>
            <a:r>
              <a:rPr lang="es"/>
              <a:t>método</a:t>
            </a:r>
            <a:r>
              <a:rPr lang="es"/>
              <a: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3"/>
          <p:cNvSpPr txBox="1"/>
          <p:nvPr>
            <p:ph type="title"/>
          </p:nvPr>
        </p:nvSpPr>
        <p:spPr>
          <a:xfrm>
            <a:off x="0" y="97300"/>
            <a:ext cx="9144000" cy="591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200"/>
              </a:spcAft>
              <a:buNone/>
            </a:pPr>
            <a:r>
              <a:rPr lang="es" sz="2000">
                <a:latin typeface="Lato"/>
                <a:ea typeface="Lato"/>
                <a:cs typeface="Lato"/>
                <a:sym typeface="Lato"/>
              </a:rPr>
              <a:t>Delay por llenado de buffers</a:t>
            </a:r>
            <a:endParaRPr sz="2000"/>
          </a:p>
        </p:txBody>
      </p:sp>
      <p:sp>
        <p:nvSpPr>
          <p:cNvPr id="213" name="Google Shape;213;p23"/>
          <p:cNvSpPr txBox="1"/>
          <p:nvPr>
            <p:ph idx="1" type="body"/>
          </p:nvPr>
        </p:nvSpPr>
        <p:spPr>
          <a:xfrm>
            <a:off x="1270200" y="798325"/>
            <a:ext cx="6603600" cy="12225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SzPts val="1018"/>
              <a:buNone/>
            </a:pPr>
            <a:r>
              <a:rPr lang="es" sz="1487"/>
              <a:t>Luego de hacer pruebas advertimos que si comienzan en el mismo momento, el tiempo que tarda en comenzar la </a:t>
            </a:r>
            <a:r>
              <a:rPr lang="es" sz="1487"/>
              <a:t>recepción</a:t>
            </a:r>
            <a:r>
              <a:rPr lang="es" sz="1487"/>
              <a:t> es mucho menor que el que tarda en comenzar la </a:t>
            </a:r>
            <a:r>
              <a:rPr lang="es" sz="1487"/>
              <a:t>transmisión</a:t>
            </a:r>
            <a:endParaRPr sz="1487"/>
          </a:p>
          <a:p>
            <a:pPr indent="0" lvl="0" marL="0" rtl="0" algn="ctr">
              <a:lnSpc>
                <a:spcPct val="95000"/>
              </a:lnSpc>
              <a:spcBef>
                <a:spcPts val="1200"/>
              </a:spcBef>
              <a:spcAft>
                <a:spcPts val="1200"/>
              </a:spcAft>
              <a:buSzPts val="1018"/>
              <a:buNone/>
            </a:pPr>
            <a:r>
              <a:t/>
            </a:r>
            <a:endParaRPr sz="1202"/>
          </a:p>
        </p:txBody>
      </p:sp>
      <p:sp>
        <p:nvSpPr>
          <p:cNvPr id="214" name="Google Shape;214;p23"/>
          <p:cNvSpPr txBox="1"/>
          <p:nvPr>
            <p:ph idx="1" type="body"/>
          </p:nvPr>
        </p:nvSpPr>
        <p:spPr>
          <a:xfrm>
            <a:off x="5483150" y="688900"/>
            <a:ext cx="3032700" cy="122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35"/>
              <a:buNone/>
            </a:pPr>
            <a:r>
              <a:t/>
            </a:r>
            <a:endParaRPr sz="1450"/>
          </a:p>
          <a:p>
            <a:pPr indent="0" lvl="0" marL="0" rtl="0" algn="l">
              <a:spcBef>
                <a:spcPts val="1200"/>
              </a:spcBef>
              <a:spcAft>
                <a:spcPts val="1200"/>
              </a:spcAft>
              <a:buSzPts val="935"/>
              <a:buNone/>
            </a:pPr>
            <a:r>
              <a:t/>
            </a:r>
            <a:endParaRPr sz="1105"/>
          </a:p>
        </p:txBody>
      </p:sp>
      <p:pic>
        <p:nvPicPr>
          <p:cNvPr id="215" name="Google Shape;215;p23"/>
          <p:cNvPicPr preferRelativeResize="0"/>
          <p:nvPr/>
        </p:nvPicPr>
        <p:blipFill>
          <a:blip r:embed="rId3">
            <a:alphaModFix/>
          </a:blip>
          <a:stretch>
            <a:fillRect/>
          </a:stretch>
        </p:blipFill>
        <p:spPr>
          <a:xfrm>
            <a:off x="400322" y="2063563"/>
            <a:ext cx="4435626" cy="2266025"/>
          </a:xfrm>
          <a:prstGeom prst="rect">
            <a:avLst/>
          </a:prstGeom>
          <a:noFill/>
          <a:ln>
            <a:noFill/>
          </a:ln>
        </p:spPr>
      </p:pic>
      <p:sp>
        <p:nvSpPr>
          <p:cNvPr id="216" name="Google Shape;216;p23"/>
          <p:cNvSpPr txBox="1"/>
          <p:nvPr/>
        </p:nvSpPr>
        <p:spPr>
          <a:xfrm>
            <a:off x="5213450" y="1996825"/>
            <a:ext cx="3302400" cy="253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300">
                <a:solidFill>
                  <a:schemeClr val="lt1"/>
                </a:solidFill>
                <a:latin typeface="Lato"/>
                <a:ea typeface="Lato"/>
                <a:cs typeface="Lato"/>
                <a:sym typeface="Lato"/>
              </a:rPr>
              <a:t>Se puede observar en la imagen, que pasa mucho tiempo entre que la sdr </a:t>
            </a:r>
            <a:r>
              <a:rPr lang="es" sz="1300">
                <a:solidFill>
                  <a:schemeClr val="lt1"/>
                </a:solidFill>
                <a:latin typeface="Lato"/>
                <a:ea typeface="Lato"/>
                <a:cs typeface="Lato"/>
                <a:sym typeface="Lato"/>
              </a:rPr>
              <a:t>comenzó</a:t>
            </a:r>
            <a:r>
              <a:rPr lang="es" sz="1300">
                <a:solidFill>
                  <a:schemeClr val="lt1"/>
                </a:solidFill>
                <a:latin typeface="Lato"/>
                <a:ea typeface="Lato"/>
                <a:cs typeface="Lato"/>
                <a:sym typeface="Lato"/>
              </a:rPr>
              <a:t> a recibir señales y que </a:t>
            </a:r>
            <a:r>
              <a:rPr lang="es" sz="1300">
                <a:solidFill>
                  <a:schemeClr val="lt1"/>
                </a:solidFill>
                <a:latin typeface="Lato"/>
                <a:ea typeface="Lato"/>
                <a:cs typeface="Lato"/>
                <a:sym typeface="Lato"/>
              </a:rPr>
              <a:t>comenzó</a:t>
            </a:r>
            <a:r>
              <a:rPr lang="es" sz="1300">
                <a:solidFill>
                  <a:schemeClr val="lt1"/>
                </a:solidFill>
                <a:latin typeface="Lato"/>
                <a:ea typeface="Lato"/>
                <a:cs typeface="Lato"/>
                <a:sym typeface="Lato"/>
              </a:rPr>
              <a:t> a transmitirla. </a:t>
            </a:r>
            <a:endParaRPr sz="1300">
              <a:solidFill>
                <a:schemeClr val="lt1"/>
              </a:solidFill>
              <a:latin typeface="Lato"/>
              <a:ea typeface="Lato"/>
              <a:cs typeface="Lato"/>
              <a:sym typeface="Lato"/>
            </a:endParaRPr>
          </a:p>
          <a:p>
            <a:pPr indent="0" lvl="0" marL="0" rtl="0" algn="l">
              <a:spcBef>
                <a:spcPts val="0"/>
              </a:spcBef>
              <a:spcAft>
                <a:spcPts val="0"/>
              </a:spcAft>
              <a:buNone/>
            </a:pPr>
            <a:r>
              <a:rPr lang="es" sz="1300">
                <a:solidFill>
                  <a:schemeClr val="lt1"/>
                </a:solidFill>
                <a:latin typeface="Lato"/>
                <a:ea typeface="Lato"/>
                <a:cs typeface="Lato"/>
                <a:sym typeface="Lato"/>
              </a:rPr>
              <a:t>El modo loopback digital nos permite visualizar esto con mejor detalle ya que mientras no haya </a:t>
            </a:r>
            <a:r>
              <a:rPr lang="es" sz="1300">
                <a:solidFill>
                  <a:schemeClr val="lt1"/>
                </a:solidFill>
                <a:latin typeface="Lato"/>
                <a:ea typeface="Lato"/>
                <a:cs typeface="Lato"/>
                <a:sym typeface="Lato"/>
              </a:rPr>
              <a:t>transmisión</a:t>
            </a:r>
            <a:r>
              <a:rPr lang="es" sz="1300">
                <a:solidFill>
                  <a:schemeClr val="lt1"/>
                </a:solidFill>
                <a:latin typeface="Lato"/>
                <a:ea typeface="Lato"/>
                <a:cs typeface="Lato"/>
                <a:sym typeface="Lato"/>
              </a:rPr>
              <a:t> alguna vamos a recibir 0.</a:t>
            </a:r>
            <a:endParaRPr sz="1300">
              <a:solidFill>
                <a:schemeClr val="lt1"/>
              </a:solidFill>
              <a:latin typeface="Lato"/>
              <a:ea typeface="Lato"/>
              <a:cs typeface="Lato"/>
              <a:sym typeface="Lato"/>
            </a:endParaRPr>
          </a:p>
          <a:p>
            <a:pPr indent="0" lvl="0" marL="0" rtl="0" algn="l">
              <a:spcBef>
                <a:spcPts val="0"/>
              </a:spcBef>
              <a:spcAft>
                <a:spcPts val="0"/>
              </a:spcAft>
              <a:buNone/>
            </a:pPr>
            <a:r>
              <a:rPr lang="es" sz="1300">
                <a:solidFill>
                  <a:schemeClr val="lt1"/>
                </a:solidFill>
                <a:latin typeface="Lato"/>
                <a:ea typeface="Lato"/>
                <a:cs typeface="Lato"/>
                <a:sym typeface="Lato"/>
              </a:rPr>
              <a:t>Se </a:t>
            </a:r>
            <a:r>
              <a:rPr lang="es" sz="1300">
                <a:solidFill>
                  <a:schemeClr val="lt1"/>
                </a:solidFill>
                <a:latin typeface="Lato"/>
                <a:ea typeface="Lato"/>
                <a:cs typeface="Lato"/>
                <a:sym typeface="Lato"/>
              </a:rPr>
              <a:t>procedió</a:t>
            </a:r>
            <a:r>
              <a:rPr lang="es" sz="1300">
                <a:solidFill>
                  <a:schemeClr val="lt1"/>
                </a:solidFill>
                <a:latin typeface="Lato"/>
                <a:ea typeface="Lato"/>
                <a:cs typeface="Lato"/>
                <a:sym typeface="Lato"/>
              </a:rPr>
              <a:t> a tomar 1000 muestras de este retraso.</a:t>
            </a:r>
            <a:endParaRPr sz="13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4"/>
          <p:cNvSpPr txBox="1"/>
          <p:nvPr>
            <p:ph type="title"/>
          </p:nvPr>
        </p:nvSpPr>
        <p:spPr>
          <a:xfrm>
            <a:off x="2280150" y="344550"/>
            <a:ext cx="4583700" cy="591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200"/>
              </a:spcAft>
              <a:buNone/>
            </a:pPr>
            <a:r>
              <a:rPr lang="es" sz="2222">
                <a:latin typeface="Lato"/>
                <a:ea typeface="Lato"/>
                <a:cs typeface="Lato"/>
                <a:sym typeface="Lato"/>
              </a:rPr>
              <a:t>Problemática encontrada		</a:t>
            </a:r>
            <a:endParaRPr sz="2222"/>
          </a:p>
        </p:txBody>
      </p:sp>
      <p:sp>
        <p:nvSpPr>
          <p:cNvPr id="222" name="Google Shape;222;p24"/>
          <p:cNvSpPr txBox="1"/>
          <p:nvPr>
            <p:ph idx="1" type="body"/>
          </p:nvPr>
        </p:nvSpPr>
        <p:spPr>
          <a:xfrm>
            <a:off x="250500" y="1897425"/>
            <a:ext cx="5058300" cy="203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35"/>
              <a:buNone/>
            </a:pPr>
            <a:r>
              <a:rPr lang="es" sz="1450"/>
              <a:t>Luego de medir 1000 veces la diferencia entre tx y rx, se llegó a una media de 0.039 [s], pero con una desviación estándar equivalente a casi 10 PRI</a:t>
            </a:r>
            <a:endParaRPr sz="1450"/>
          </a:p>
          <a:p>
            <a:pPr indent="0" lvl="0" marL="0" rtl="0" algn="l">
              <a:spcBef>
                <a:spcPts val="1200"/>
              </a:spcBef>
              <a:spcAft>
                <a:spcPts val="0"/>
              </a:spcAft>
              <a:buSzPts val="935"/>
              <a:buNone/>
            </a:pPr>
            <a:r>
              <a:rPr lang="es" sz="1450"/>
              <a:t>Además se debe considerar que la recepción tampoco comienza de forma instantánea cuando es ejecutado el método rx() </a:t>
            </a:r>
            <a:endParaRPr sz="1450"/>
          </a:p>
          <a:p>
            <a:pPr indent="0" lvl="0" marL="0" rtl="0" algn="l">
              <a:spcBef>
                <a:spcPts val="1200"/>
              </a:spcBef>
              <a:spcAft>
                <a:spcPts val="0"/>
              </a:spcAft>
              <a:buSzPts val="935"/>
              <a:buNone/>
            </a:pPr>
            <a:r>
              <a:t/>
            </a:r>
            <a:endParaRPr sz="1450"/>
          </a:p>
          <a:p>
            <a:pPr indent="0" lvl="0" marL="0" rtl="0" algn="l">
              <a:spcBef>
                <a:spcPts val="1200"/>
              </a:spcBef>
              <a:spcAft>
                <a:spcPts val="1200"/>
              </a:spcAft>
              <a:buSzPts val="935"/>
              <a:buNone/>
            </a:pPr>
            <a:r>
              <a:t/>
            </a:r>
            <a:endParaRPr sz="1105"/>
          </a:p>
        </p:txBody>
      </p:sp>
      <p:pic>
        <p:nvPicPr>
          <p:cNvPr id="223" name="Google Shape;223;p24"/>
          <p:cNvPicPr preferRelativeResize="0"/>
          <p:nvPr/>
        </p:nvPicPr>
        <p:blipFill>
          <a:blip r:embed="rId3">
            <a:alphaModFix/>
          </a:blip>
          <a:stretch>
            <a:fillRect/>
          </a:stretch>
        </p:blipFill>
        <p:spPr>
          <a:xfrm>
            <a:off x="5633773" y="1725250"/>
            <a:ext cx="3325750" cy="2688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25"/>
          <p:cNvPicPr preferRelativeResize="0"/>
          <p:nvPr/>
        </p:nvPicPr>
        <p:blipFill>
          <a:blip r:embed="rId3">
            <a:alphaModFix/>
          </a:blip>
          <a:stretch>
            <a:fillRect/>
          </a:stretch>
        </p:blipFill>
        <p:spPr>
          <a:xfrm>
            <a:off x="5536948" y="1414563"/>
            <a:ext cx="3325750" cy="2688575"/>
          </a:xfrm>
          <a:prstGeom prst="rect">
            <a:avLst/>
          </a:prstGeom>
          <a:noFill/>
          <a:ln>
            <a:noFill/>
          </a:ln>
        </p:spPr>
      </p:pic>
      <p:sp>
        <p:nvSpPr>
          <p:cNvPr id="229" name="Google Shape;229;p25"/>
          <p:cNvSpPr txBox="1"/>
          <p:nvPr/>
        </p:nvSpPr>
        <p:spPr>
          <a:xfrm>
            <a:off x="647775" y="1693700"/>
            <a:ext cx="4314900" cy="213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s" sz="1600">
                <a:solidFill>
                  <a:schemeClr val="lt1"/>
                </a:solidFill>
                <a:latin typeface="Lato"/>
                <a:ea typeface="Lato"/>
                <a:cs typeface="Lato"/>
                <a:sym typeface="Lato"/>
              </a:rPr>
              <a:t>Dado que las dos cuestiones mencionadas no pueden ser resueltas mediante las herramientas proporcionadas, se ha optado por descartar este enfoque de ejecución y explorar una metodología para mitigar el retardo de búfer, con el objetivo de obtener cálculos más precisos de la distancia del radar.</a:t>
            </a:r>
            <a:endParaRPr sz="1800">
              <a:solidFill>
                <a:schemeClr val="lt1"/>
              </a:solidFill>
              <a:latin typeface="Lato"/>
              <a:ea typeface="Lato"/>
              <a:cs typeface="Lato"/>
              <a:sym typeface="Lato"/>
            </a:endParaRPr>
          </a:p>
        </p:txBody>
      </p:sp>
      <p:sp>
        <p:nvSpPr>
          <p:cNvPr id="230" name="Google Shape;230;p25"/>
          <p:cNvSpPr txBox="1"/>
          <p:nvPr>
            <p:ph type="title"/>
          </p:nvPr>
        </p:nvSpPr>
        <p:spPr>
          <a:xfrm>
            <a:off x="2280150" y="290750"/>
            <a:ext cx="4583700" cy="591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200"/>
              </a:spcAft>
              <a:buNone/>
            </a:pPr>
            <a:r>
              <a:rPr lang="es" sz="2222">
                <a:latin typeface="Lato"/>
                <a:ea typeface="Lato"/>
                <a:cs typeface="Lato"/>
                <a:sym typeface="Lato"/>
              </a:rPr>
              <a:t>Solución propuesta</a:t>
            </a:r>
            <a:r>
              <a:rPr lang="es" sz="2222">
                <a:latin typeface="Lato"/>
                <a:ea typeface="Lato"/>
                <a:cs typeface="Lato"/>
                <a:sym typeface="Lato"/>
              </a:rPr>
              <a:t>	</a:t>
            </a:r>
            <a:endParaRPr sz="2222"/>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6"/>
          <p:cNvSpPr txBox="1"/>
          <p:nvPr>
            <p:ph type="title"/>
          </p:nvPr>
        </p:nvSpPr>
        <p:spPr>
          <a:xfrm>
            <a:off x="217325" y="1997400"/>
            <a:ext cx="54987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Desplazamiento del tren de pulsos (2do método)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7"/>
          <p:cNvSpPr txBox="1"/>
          <p:nvPr>
            <p:ph type="title"/>
          </p:nvPr>
        </p:nvSpPr>
        <p:spPr>
          <a:xfrm>
            <a:off x="-125" y="255550"/>
            <a:ext cx="9144000" cy="591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200"/>
              </a:spcAft>
              <a:buNone/>
            </a:pPr>
            <a:r>
              <a:rPr lang="es" sz="2222">
                <a:latin typeface="Lato"/>
                <a:ea typeface="Lato"/>
                <a:cs typeface="Lato"/>
                <a:sym typeface="Lato"/>
              </a:rPr>
              <a:t>El desafío de la medición de tiempo</a:t>
            </a:r>
            <a:endParaRPr sz="2222"/>
          </a:p>
        </p:txBody>
      </p:sp>
      <p:sp>
        <p:nvSpPr>
          <p:cNvPr id="241" name="Google Shape;241;p27"/>
          <p:cNvSpPr txBox="1"/>
          <p:nvPr>
            <p:ph idx="1" type="body"/>
          </p:nvPr>
        </p:nvSpPr>
        <p:spPr>
          <a:xfrm>
            <a:off x="1379500" y="847150"/>
            <a:ext cx="6694800" cy="200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50"/>
              <a:t>Como se vió en el enfoque anterior, una de las dificultades que se presenta es que, apenas se comienza a transferir, el buffer de la transmisión no envía la información hasta que no se llena, provocando que en una primera muestra se observe la figura de más abajo.</a:t>
            </a:r>
            <a:endParaRPr sz="1250"/>
          </a:p>
          <a:p>
            <a:pPr indent="0" lvl="0" marL="0" rtl="0" algn="ctr">
              <a:spcBef>
                <a:spcPts val="1200"/>
              </a:spcBef>
              <a:spcAft>
                <a:spcPts val="0"/>
              </a:spcAft>
              <a:buNone/>
            </a:pPr>
            <a:r>
              <a:rPr lang="es" sz="1250"/>
              <a:t>Sin embargo ese tiempo se puede calcular utilizando la función nonzero, el cual me devuelve la primera instancia de RX SIGNAL que no es igual a 0, de esta manera, esa cantidad de muestras puede ser calculada (T delay)</a:t>
            </a:r>
            <a:endParaRPr sz="1250"/>
          </a:p>
          <a:p>
            <a:pPr indent="0" lvl="0" marL="0" rtl="0" algn="l">
              <a:spcBef>
                <a:spcPts val="1200"/>
              </a:spcBef>
              <a:spcAft>
                <a:spcPts val="1200"/>
              </a:spcAft>
              <a:buSzPts val="935"/>
              <a:buNone/>
            </a:pPr>
            <a:r>
              <a:t/>
            </a:r>
            <a:endParaRPr sz="1105"/>
          </a:p>
        </p:txBody>
      </p:sp>
      <p:pic>
        <p:nvPicPr>
          <p:cNvPr id="242" name="Google Shape;242;p27"/>
          <p:cNvPicPr preferRelativeResize="0"/>
          <p:nvPr/>
        </p:nvPicPr>
        <p:blipFill>
          <a:blip r:embed="rId3">
            <a:alphaModFix/>
          </a:blip>
          <a:stretch>
            <a:fillRect/>
          </a:stretch>
        </p:blipFill>
        <p:spPr>
          <a:xfrm>
            <a:off x="2680288" y="2664225"/>
            <a:ext cx="4093225" cy="22623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8"/>
          <p:cNvSpPr txBox="1"/>
          <p:nvPr>
            <p:ph idx="1" type="body"/>
          </p:nvPr>
        </p:nvSpPr>
        <p:spPr>
          <a:xfrm>
            <a:off x="5307075" y="1307600"/>
            <a:ext cx="3240600" cy="348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350"/>
              <a:t>Ahora también recordemos que tenemos otra señal de referencia llamada “Zeros” la cual es nuestro caso ideal, sin embargo debido al delay de la transmisión ambas se encuentran desincronizadas.</a:t>
            </a:r>
            <a:endParaRPr sz="1350"/>
          </a:p>
          <a:p>
            <a:pPr indent="0" lvl="0" marL="0" rtl="0" algn="ctr">
              <a:spcBef>
                <a:spcPts val="1200"/>
              </a:spcBef>
              <a:spcAft>
                <a:spcPts val="0"/>
              </a:spcAft>
              <a:buNone/>
            </a:pPr>
            <a:r>
              <a:rPr lang="es" sz="1350"/>
              <a:t>Habiendo calculado el tiempo de delay con la muestra de RX SIGNAL, ahora </a:t>
            </a:r>
            <a:r>
              <a:rPr lang="es" sz="1350"/>
              <a:t>sé</a:t>
            </a:r>
            <a:r>
              <a:rPr lang="es" sz="1350"/>
              <a:t> cuántas muestras tengo que desplazar la señal Zeros para que se sincronice son RX SIGNAL</a:t>
            </a:r>
            <a:endParaRPr sz="1350"/>
          </a:p>
          <a:p>
            <a:pPr indent="0" lvl="0" marL="0" rtl="0" algn="ctr">
              <a:spcBef>
                <a:spcPts val="1200"/>
              </a:spcBef>
              <a:spcAft>
                <a:spcPts val="0"/>
              </a:spcAft>
              <a:buNone/>
            </a:pPr>
            <a:r>
              <a:t/>
            </a:r>
            <a:endParaRPr sz="1150"/>
          </a:p>
          <a:p>
            <a:pPr indent="0" lvl="0" marL="0" rtl="0" algn="l">
              <a:spcBef>
                <a:spcPts val="1200"/>
              </a:spcBef>
              <a:spcAft>
                <a:spcPts val="1200"/>
              </a:spcAft>
              <a:buSzPts val="935"/>
              <a:buNone/>
            </a:pPr>
            <a:r>
              <a:t/>
            </a:r>
            <a:endParaRPr sz="805"/>
          </a:p>
        </p:txBody>
      </p:sp>
      <p:sp>
        <p:nvSpPr>
          <p:cNvPr id="248" name="Google Shape;248;p28"/>
          <p:cNvSpPr txBox="1"/>
          <p:nvPr>
            <p:ph type="title"/>
          </p:nvPr>
        </p:nvSpPr>
        <p:spPr>
          <a:xfrm>
            <a:off x="-125" y="255550"/>
            <a:ext cx="9144000" cy="591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200"/>
              </a:spcAft>
              <a:buNone/>
            </a:pPr>
            <a:r>
              <a:rPr lang="es" sz="2222">
                <a:latin typeface="Lato"/>
                <a:ea typeface="Lato"/>
                <a:cs typeface="Lato"/>
                <a:sym typeface="Lato"/>
              </a:rPr>
              <a:t>El desafío de la medición de tiempo</a:t>
            </a:r>
            <a:endParaRPr sz="2222"/>
          </a:p>
        </p:txBody>
      </p:sp>
      <p:pic>
        <p:nvPicPr>
          <p:cNvPr id="249" name="Google Shape;249;p28"/>
          <p:cNvPicPr preferRelativeResize="0"/>
          <p:nvPr/>
        </p:nvPicPr>
        <p:blipFill rotWithShape="1">
          <a:blip r:embed="rId3">
            <a:alphaModFix/>
          </a:blip>
          <a:srcRect b="0" l="-2410" r="2409" t="0"/>
          <a:stretch/>
        </p:blipFill>
        <p:spPr>
          <a:xfrm>
            <a:off x="485350" y="937250"/>
            <a:ext cx="3991550" cy="3991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9"/>
          <p:cNvSpPr txBox="1"/>
          <p:nvPr>
            <p:ph idx="1" type="body"/>
          </p:nvPr>
        </p:nvSpPr>
        <p:spPr>
          <a:xfrm>
            <a:off x="971700" y="920225"/>
            <a:ext cx="7200600" cy="348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1450"/>
          </a:p>
          <a:p>
            <a:pPr indent="0" lvl="0" marL="0" rtl="0" algn="l">
              <a:spcBef>
                <a:spcPts val="1200"/>
              </a:spcBef>
              <a:spcAft>
                <a:spcPts val="1200"/>
              </a:spcAft>
              <a:buSzPts val="935"/>
              <a:buNone/>
            </a:pPr>
            <a:r>
              <a:t/>
            </a:r>
            <a:endParaRPr sz="1105"/>
          </a:p>
        </p:txBody>
      </p:sp>
      <p:sp>
        <p:nvSpPr>
          <p:cNvPr id="255" name="Google Shape;255;p29"/>
          <p:cNvSpPr txBox="1"/>
          <p:nvPr>
            <p:ph type="title"/>
          </p:nvPr>
        </p:nvSpPr>
        <p:spPr>
          <a:xfrm>
            <a:off x="-125" y="255550"/>
            <a:ext cx="9144000" cy="591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200"/>
              </a:spcAft>
              <a:buNone/>
            </a:pPr>
            <a:r>
              <a:rPr lang="es" sz="2222">
                <a:latin typeface="Lato"/>
                <a:ea typeface="Lato"/>
                <a:cs typeface="Lato"/>
                <a:sym typeface="Lato"/>
              </a:rPr>
              <a:t>El desafío de la medición de tiempo</a:t>
            </a:r>
            <a:endParaRPr sz="2222"/>
          </a:p>
        </p:txBody>
      </p:sp>
      <p:sp>
        <p:nvSpPr>
          <p:cNvPr id="256" name="Google Shape;256;p29"/>
          <p:cNvSpPr txBox="1"/>
          <p:nvPr>
            <p:ph idx="1" type="body"/>
          </p:nvPr>
        </p:nvSpPr>
        <p:spPr>
          <a:xfrm>
            <a:off x="5273350" y="1240175"/>
            <a:ext cx="3240600" cy="348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150"/>
              <a:t>Cuándo se tomó la muestra del primer instante de RX SIGNAL se utilizó un time stamp para conocer el momento exacto de este.</a:t>
            </a:r>
            <a:endParaRPr sz="1150"/>
          </a:p>
          <a:p>
            <a:pPr indent="0" lvl="0" marL="0" rtl="0" algn="ctr">
              <a:spcBef>
                <a:spcPts val="1200"/>
              </a:spcBef>
              <a:spcAft>
                <a:spcPts val="0"/>
              </a:spcAft>
              <a:buNone/>
            </a:pPr>
            <a:r>
              <a:rPr lang="es" sz="1150"/>
              <a:t>Si se obtiene una segunda muestra de RX SIGNAL y consultamos nuevamente el time stamp podemos obtener una segunda muestra de tiempo</a:t>
            </a:r>
            <a:endParaRPr sz="1150"/>
          </a:p>
          <a:p>
            <a:pPr indent="0" lvl="0" marL="0" rtl="0" algn="ctr">
              <a:spcBef>
                <a:spcPts val="1200"/>
              </a:spcBef>
              <a:spcAft>
                <a:spcPts val="0"/>
              </a:spcAft>
              <a:buNone/>
            </a:pPr>
            <a:r>
              <a:rPr lang="es" sz="1150"/>
              <a:t>De la diferencia  de ambos tiempos conocemos </a:t>
            </a:r>
            <a:r>
              <a:rPr lang="es" sz="1150"/>
              <a:t>cuánto</a:t>
            </a:r>
            <a:r>
              <a:rPr lang="es" sz="1150"/>
              <a:t> se desplazó la señal entre 2 muestras, de esta manera seremos capaces de siempre poder saber </a:t>
            </a:r>
            <a:r>
              <a:rPr lang="es" sz="1150"/>
              <a:t>cuánto</a:t>
            </a:r>
            <a:r>
              <a:rPr lang="es" sz="1150"/>
              <a:t> tenemos que desplazar Zeros</a:t>
            </a:r>
            <a:endParaRPr sz="1150"/>
          </a:p>
          <a:p>
            <a:pPr indent="0" lvl="0" marL="0" rtl="0" algn="ctr">
              <a:spcBef>
                <a:spcPts val="1200"/>
              </a:spcBef>
              <a:spcAft>
                <a:spcPts val="1200"/>
              </a:spcAft>
              <a:buNone/>
            </a:pPr>
            <a:r>
              <a:t/>
            </a:r>
            <a:endParaRPr sz="805"/>
          </a:p>
        </p:txBody>
      </p:sp>
      <p:pic>
        <p:nvPicPr>
          <p:cNvPr id="257" name="Google Shape;257;p29"/>
          <p:cNvPicPr preferRelativeResize="0"/>
          <p:nvPr/>
        </p:nvPicPr>
        <p:blipFill>
          <a:blip r:embed="rId3">
            <a:alphaModFix/>
          </a:blip>
          <a:stretch>
            <a:fillRect/>
          </a:stretch>
        </p:blipFill>
        <p:spPr>
          <a:xfrm>
            <a:off x="637375" y="1001976"/>
            <a:ext cx="3679001" cy="367897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0"/>
          <p:cNvSpPr txBox="1"/>
          <p:nvPr>
            <p:ph type="title"/>
          </p:nvPr>
        </p:nvSpPr>
        <p:spPr>
          <a:xfrm>
            <a:off x="-125" y="255550"/>
            <a:ext cx="9144000" cy="591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200"/>
              </a:spcAft>
              <a:buNone/>
            </a:pPr>
            <a:r>
              <a:rPr lang="es" sz="2222">
                <a:latin typeface="Lato"/>
                <a:ea typeface="Lato"/>
                <a:cs typeface="Lato"/>
                <a:sym typeface="Lato"/>
              </a:rPr>
              <a:t>El desafío de la medición de tiempo</a:t>
            </a:r>
            <a:endParaRPr sz="2222"/>
          </a:p>
        </p:txBody>
      </p:sp>
      <p:sp>
        <p:nvSpPr>
          <p:cNvPr id="263" name="Google Shape;263;p30"/>
          <p:cNvSpPr txBox="1"/>
          <p:nvPr>
            <p:ph idx="1" type="body"/>
          </p:nvPr>
        </p:nvSpPr>
        <p:spPr>
          <a:xfrm>
            <a:off x="5273350" y="1240175"/>
            <a:ext cx="3240600" cy="348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150"/>
              <a:t>Al desactivar el loopback se genera un delay propio del retraso del pulso al rebotar con el objeto.</a:t>
            </a:r>
            <a:endParaRPr sz="1150"/>
          </a:p>
          <a:p>
            <a:pPr indent="0" lvl="0" marL="0" rtl="0" algn="ctr">
              <a:spcBef>
                <a:spcPts val="1200"/>
              </a:spcBef>
              <a:spcAft>
                <a:spcPts val="0"/>
              </a:spcAft>
              <a:buNone/>
            </a:pPr>
            <a:r>
              <a:rPr lang="es" sz="1150"/>
              <a:t>Como se calculó previamente el tiempo de desincronización de la señal 	RX SIGNAL con respecto a Zeros ahora podemos correrla para que se sincronicen</a:t>
            </a:r>
            <a:endParaRPr sz="1150"/>
          </a:p>
          <a:p>
            <a:pPr indent="0" lvl="0" marL="0" rtl="0" algn="ctr">
              <a:spcBef>
                <a:spcPts val="1200"/>
              </a:spcBef>
              <a:spcAft>
                <a:spcPts val="0"/>
              </a:spcAft>
              <a:buNone/>
            </a:pPr>
            <a:r>
              <a:rPr lang="es" sz="1150"/>
              <a:t>De esta manera la diferencia entre las dos señales corresponde solamente a la distancia que es el delay por el rebote del objetivo</a:t>
            </a:r>
            <a:endParaRPr sz="1150"/>
          </a:p>
          <a:p>
            <a:pPr indent="0" lvl="0" marL="0" rtl="0" algn="ctr">
              <a:spcBef>
                <a:spcPts val="1200"/>
              </a:spcBef>
              <a:spcAft>
                <a:spcPts val="1200"/>
              </a:spcAft>
              <a:buNone/>
            </a:pPr>
            <a:r>
              <a:rPr lang="es" sz="1150"/>
              <a:t>Cabe aclarar, que zeros no se desplaza en tiempo real, si no que se toma el tiempo que pasó entre 2 muestras de Rx Signal y se lo desplaza ese tiempo. Se muestra en movimiento para ilustrar.</a:t>
            </a:r>
            <a:endParaRPr sz="1150"/>
          </a:p>
        </p:txBody>
      </p:sp>
      <p:pic>
        <p:nvPicPr>
          <p:cNvPr id="264" name="Google Shape;264;p30"/>
          <p:cNvPicPr preferRelativeResize="0"/>
          <p:nvPr/>
        </p:nvPicPr>
        <p:blipFill>
          <a:blip r:embed="rId3">
            <a:alphaModFix/>
          </a:blip>
          <a:stretch>
            <a:fillRect/>
          </a:stretch>
        </p:blipFill>
        <p:spPr>
          <a:xfrm>
            <a:off x="798025" y="1151950"/>
            <a:ext cx="3991550" cy="3991550"/>
          </a:xfrm>
          <a:prstGeom prst="rect">
            <a:avLst/>
          </a:prstGeom>
          <a:noFill/>
          <a:ln>
            <a:noFill/>
          </a:ln>
        </p:spPr>
      </p:pic>
      <p:pic>
        <p:nvPicPr>
          <p:cNvPr id="265" name="Google Shape;265;p30" title="vidiiiio.mp4">
            <a:hlinkClick r:id="rId4"/>
          </p:cNvPr>
          <p:cNvPicPr preferRelativeResize="0"/>
          <p:nvPr/>
        </p:nvPicPr>
        <p:blipFill>
          <a:blip r:embed="rId5">
            <a:alphaModFix/>
          </a:blip>
          <a:stretch>
            <a:fillRect/>
          </a:stretch>
        </p:blipFill>
        <p:spPr>
          <a:xfrm>
            <a:off x="8758725" y="0"/>
            <a:ext cx="323325" cy="323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1"/>
          <p:cNvSpPr txBox="1"/>
          <p:nvPr/>
        </p:nvSpPr>
        <p:spPr>
          <a:xfrm>
            <a:off x="0" y="0"/>
            <a:ext cx="9144000" cy="526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s" sz="2222">
                <a:solidFill>
                  <a:schemeClr val="lt1"/>
                </a:solidFill>
                <a:latin typeface="Lato"/>
                <a:ea typeface="Lato"/>
                <a:cs typeface="Lato"/>
                <a:sym typeface="Lato"/>
              </a:rPr>
              <a:t>Problemática encontrada</a:t>
            </a:r>
            <a:endParaRPr/>
          </a:p>
        </p:txBody>
      </p:sp>
      <p:pic>
        <p:nvPicPr>
          <p:cNvPr id="271" name="Google Shape;271;p31"/>
          <p:cNvPicPr preferRelativeResize="0"/>
          <p:nvPr/>
        </p:nvPicPr>
        <p:blipFill>
          <a:blip r:embed="rId3">
            <a:alphaModFix/>
          </a:blip>
          <a:stretch>
            <a:fillRect/>
          </a:stretch>
        </p:blipFill>
        <p:spPr>
          <a:xfrm>
            <a:off x="1254050" y="2214050"/>
            <a:ext cx="2643725" cy="2664326"/>
          </a:xfrm>
          <a:prstGeom prst="rect">
            <a:avLst/>
          </a:prstGeom>
          <a:noFill/>
          <a:ln>
            <a:noFill/>
          </a:ln>
        </p:spPr>
      </p:pic>
      <p:sp>
        <p:nvSpPr>
          <p:cNvPr id="272" name="Google Shape;272;p31"/>
          <p:cNvSpPr txBox="1"/>
          <p:nvPr>
            <p:ph idx="1" type="body"/>
          </p:nvPr>
        </p:nvSpPr>
        <p:spPr>
          <a:xfrm>
            <a:off x="1248750" y="633825"/>
            <a:ext cx="6646500" cy="171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150"/>
              <a:t>Parte de esa diferencia de tiempo es de la recepción misma del rebote del objeto y la otra parte es por el delay de la comunicación con el usuario.</a:t>
            </a:r>
            <a:endParaRPr sz="1150"/>
          </a:p>
          <a:p>
            <a:pPr indent="0" lvl="0" marL="0" rtl="0" algn="ctr">
              <a:spcBef>
                <a:spcPts val="1200"/>
              </a:spcBef>
              <a:spcAft>
                <a:spcPts val="0"/>
              </a:spcAft>
              <a:buNone/>
            </a:pPr>
            <a:r>
              <a:rPr lang="es" sz="1150"/>
              <a:t>Debido a la poca precisión de los </a:t>
            </a:r>
            <a:r>
              <a:rPr lang="es" sz="1150"/>
              <a:t>timestamps</a:t>
            </a:r>
            <a:r>
              <a:rPr lang="es" sz="1150"/>
              <a:t> nos resulta imposible determinar </a:t>
            </a:r>
            <a:r>
              <a:rPr lang="es" sz="1150"/>
              <a:t>qué</a:t>
            </a:r>
            <a:r>
              <a:rPr lang="es" sz="1150"/>
              <a:t> porcentaje del tiempo pertenece a </a:t>
            </a:r>
            <a:r>
              <a:rPr lang="es" sz="1150"/>
              <a:t>qué</a:t>
            </a:r>
            <a:r>
              <a:rPr lang="es" sz="1150"/>
              <a:t> factor, por lo que esta forma de medir distancia está sujeta a bast</a:t>
            </a:r>
            <a:r>
              <a:rPr lang="es" sz="1150"/>
              <a:t>ante error.</a:t>
            </a:r>
            <a:endParaRPr sz="1150"/>
          </a:p>
          <a:p>
            <a:pPr indent="0" lvl="0" marL="0" rtl="0" algn="l">
              <a:spcBef>
                <a:spcPts val="1200"/>
              </a:spcBef>
              <a:spcAft>
                <a:spcPts val="1200"/>
              </a:spcAft>
              <a:buNone/>
            </a:pPr>
            <a:r>
              <a:rPr lang="es" sz="1150"/>
              <a:t>			</a:t>
            </a:r>
            <a:endParaRPr sz="1150"/>
          </a:p>
        </p:txBody>
      </p:sp>
      <p:pic>
        <p:nvPicPr>
          <p:cNvPr id="273" name="Google Shape;273;p31"/>
          <p:cNvPicPr preferRelativeResize="0"/>
          <p:nvPr/>
        </p:nvPicPr>
        <p:blipFill>
          <a:blip r:embed="rId4">
            <a:alphaModFix/>
          </a:blip>
          <a:stretch>
            <a:fillRect/>
          </a:stretch>
        </p:blipFill>
        <p:spPr>
          <a:xfrm>
            <a:off x="4740361" y="2214050"/>
            <a:ext cx="3398789" cy="2664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4"/>
          <p:cNvSpPr txBox="1"/>
          <p:nvPr>
            <p:ph type="title"/>
          </p:nvPr>
        </p:nvSpPr>
        <p:spPr>
          <a:xfrm>
            <a:off x="217325" y="1997400"/>
            <a:ext cx="54987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Radar de distancia</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2"/>
          <p:cNvSpPr txBox="1"/>
          <p:nvPr>
            <p:ph type="title"/>
          </p:nvPr>
        </p:nvSpPr>
        <p:spPr>
          <a:xfrm>
            <a:off x="217325" y="1997400"/>
            <a:ext cx="54987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Uso de la señal transmitida para comparar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3"/>
          <p:cNvSpPr txBox="1"/>
          <p:nvPr>
            <p:ph type="title"/>
          </p:nvPr>
        </p:nvSpPr>
        <p:spPr>
          <a:xfrm>
            <a:off x="1051850" y="255550"/>
            <a:ext cx="4029600" cy="5916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s" sz="2111">
                <a:latin typeface="Lato"/>
                <a:ea typeface="Lato"/>
                <a:cs typeface="Lato"/>
                <a:sym typeface="Lato"/>
              </a:rPr>
              <a:t>Señal transmitida en la recepción</a:t>
            </a:r>
            <a:endParaRPr sz="2111"/>
          </a:p>
        </p:txBody>
      </p:sp>
      <p:sp>
        <p:nvSpPr>
          <p:cNvPr id="284" name="Google Shape;284;p33"/>
          <p:cNvSpPr txBox="1"/>
          <p:nvPr>
            <p:ph idx="1" type="body"/>
          </p:nvPr>
        </p:nvSpPr>
        <p:spPr>
          <a:xfrm>
            <a:off x="1051850" y="847150"/>
            <a:ext cx="3520200" cy="2004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s" sz="1487"/>
              <a:t>Debido que las antenas de recepción y transmisión se encuentran muy cercanas físicamente hablando, y sin aislarlas, al transmitir la señal, desde la antena receptora se puede captar la señal transmitida. Podemos afirmar en nuestro contexto que la señal recibida por cercanía tiene delay 0.</a:t>
            </a:r>
            <a:endParaRPr sz="1487"/>
          </a:p>
          <a:p>
            <a:pPr indent="0" lvl="0" marL="0" rtl="0" algn="l">
              <a:lnSpc>
                <a:spcPct val="95000"/>
              </a:lnSpc>
              <a:spcBef>
                <a:spcPts val="1200"/>
              </a:spcBef>
              <a:spcAft>
                <a:spcPts val="1200"/>
              </a:spcAft>
              <a:buSzPts val="1018"/>
              <a:buNone/>
            </a:pPr>
            <a:r>
              <a:t/>
            </a:r>
            <a:endParaRPr sz="1202"/>
          </a:p>
        </p:txBody>
      </p:sp>
      <p:sp>
        <p:nvSpPr>
          <p:cNvPr id="285" name="Google Shape;285;p33"/>
          <p:cNvSpPr txBox="1"/>
          <p:nvPr>
            <p:ph type="title"/>
          </p:nvPr>
        </p:nvSpPr>
        <p:spPr>
          <a:xfrm>
            <a:off x="5483175" y="255538"/>
            <a:ext cx="3798900" cy="5916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s" sz="2000">
                <a:latin typeface="Lato"/>
                <a:ea typeface="Lato"/>
                <a:cs typeface="Lato"/>
                <a:sym typeface="Lato"/>
              </a:rPr>
              <a:t>Solución propuesta		</a:t>
            </a:r>
            <a:endParaRPr sz="2000"/>
          </a:p>
        </p:txBody>
      </p:sp>
      <p:sp>
        <p:nvSpPr>
          <p:cNvPr id="286" name="Google Shape;286;p33"/>
          <p:cNvSpPr txBox="1"/>
          <p:nvPr>
            <p:ph idx="1" type="body"/>
          </p:nvPr>
        </p:nvSpPr>
        <p:spPr>
          <a:xfrm>
            <a:off x="5483175" y="761700"/>
            <a:ext cx="3032700" cy="246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35"/>
              <a:buNone/>
            </a:pPr>
            <a:r>
              <a:rPr lang="es" sz="1450"/>
              <a:t>Se localizan en el tren de pulsos recibidos los pulsos de la señal transmitida captada directamente por la antena y la transmitida que choca contra un posible objeto (más atenuada) y se calcula el delta de tiempo (Δt) entre los 2 pulsos.</a:t>
            </a:r>
            <a:endParaRPr sz="1450"/>
          </a:p>
          <a:p>
            <a:pPr indent="0" lvl="0" marL="0" rtl="0" algn="l">
              <a:spcBef>
                <a:spcPts val="1200"/>
              </a:spcBef>
              <a:spcAft>
                <a:spcPts val="1200"/>
              </a:spcAft>
              <a:buSzPts val="935"/>
              <a:buNone/>
            </a:pPr>
            <a:r>
              <a:t/>
            </a:r>
            <a:endParaRPr sz="1105"/>
          </a:p>
        </p:txBody>
      </p:sp>
      <p:cxnSp>
        <p:nvCxnSpPr>
          <p:cNvPr id="287" name="Google Shape;287;p33"/>
          <p:cNvCxnSpPr/>
          <p:nvPr/>
        </p:nvCxnSpPr>
        <p:spPr>
          <a:xfrm>
            <a:off x="4559175" y="1458700"/>
            <a:ext cx="755400" cy="9900"/>
          </a:xfrm>
          <a:prstGeom prst="straightConnector1">
            <a:avLst/>
          </a:prstGeom>
          <a:noFill/>
          <a:ln cap="flat" cmpd="sng" w="38100">
            <a:solidFill>
              <a:schemeClr val="dk2"/>
            </a:solidFill>
            <a:prstDash val="solid"/>
            <a:round/>
            <a:headEnd len="med" w="med" type="none"/>
            <a:tailEnd len="med" w="med" type="triangle"/>
          </a:ln>
        </p:spPr>
      </p:cxnSp>
      <p:pic>
        <p:nvPicPr>
          <p:cNvPr id="288" name="Google Shape;288;p33"/>
          <p:cNvPicPr preferRelativeResize="0"/>
          <p:nvPr/>
        </p:nvPicPr>
        <p:blipFill>
          <a:blip r:embed="rId3">
            <a:alphaModFix/>
          </a:blip>
          <a:stretch>
            <a:fillRect/>
          </a:stretch>
        </p:blipFill>
        <p:spPr>
          <a:xfrm>
            <a:off x="2557200" y="2851440"/>
            <a:ext cx="4029602" cy="214721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4"/>
          <p:cNvSpPr txBox="1"/>
          <p:nvPr>
            <p:ph type="title"/>
          </p:nvPr>
        </p:nvSpPr>
        <p:spPr>
          <a:xfrm>
            <a:off x="1183400" y="250125"/>
            <a:ext cx="1508400" cy="1161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Testeo </a:t>
            </a:r>
            <a:endParaRPr/>
          </a:p>
        </p:txBody>
      </p:sp>
      <p:sp>
        <p:nvSpPr>
          <p:cNvPr id="294" name="Google Shape;294;p34"/>
          <p:cNvSpPr txBox="1"/>
          <p:nvPr>
            <p:ph idx="2" type="body"/>
          </p:nvPr>
        </p:nvSpPr>
        <p:spPr>
          <a:xfrm>
            <a:off x="1183400" y="1268675"/>
            <a:ext cx="3945600" cy="3695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1450"/>
              <a:t>Utilizamos una segunda SDR que transmite el tren de pulsos para recibirlo en nuestra </a:t>
            </a:r>
            <a:r>
              <a:rPr lang="es" sz="1450"/>
              <a:t>propia</a:t>
            </a:r>
            <a:r>
              <a:rPr lang="es" sz="1450"/>
              <a:t> SDR y compararlo el desfase en tiempo con la señal transmitida y leída. </a:t>
            </a:r>
            <a:endParaRPr sz="1450"/>
          </a:p>
          <a:p>
            <a:pPr indent="0" lvl="0" marL="0" rtl="0" algn="l">
              <a:spcBef>
                <a:spcPts val="1200"/>
              </a:spcBef>
              <a:spcAft>
                <a:spcPts val="1200"/>
              </a:spcAft>
              <a:buNone/>
            </a:pPr>
            <a:r>
              <a:rPr lang="es" sz="1450"/>
              <a:t>Para testear se utilizan dos </a:t>
            </a:r>
            <a:r>
              <a:rPr lang="es" sz="1450"/>
              <a:t>timestamps</a:t>
            </a:r>
            <a:r>
              <a:rPr lang="es" sz="1450"/>
              <a:t>, uno para el comienzo de la transmisión de la primera SDR y otro para el de la segunda, con esto tenemos un delay simulado </a:t>
            </a:r>
            <a:r>
              <a:rPr lang="es" sz="1400"/>
              <a:t>(Δtm) </a:t>
            </a:r>
            <a:r>
              <a:rPr lang="es" sz="1450"/>
              <a:t>que es “aleatorio” ya que depende del llenado de buffers de </a:t>
            </a:r>
            <a:r>
              <a:rPr lang="es" sz="1450"/>
              <a:t>transmisión</a:t>
            </a:r>
            <a:r>
              <a:rPr lang="es" sz="1450"/>
              <a:t> de cada SDR pero que es conocido </a:t>
            </a:r>
            <a:r>
              <a:rPr lang="es" sz="1400"/>
              <a:t>al observarlo </a:t>
            </a:r>
            <a:r>
              <a:rPr lang="es" sz="1400"/>
              <a:t>con los timestamps</a:t>
            </a:r>
            <a:r>
              <a:rPr lang="es" sz="1450"/>
              <a:t>,</a:t>
            </a:r>
            <a:r>
              <a:rPr lang="es" sz="1450"/>
              <a:t> lo que nos permite compararlo con el delay medido por el radar (</a:t>
            </a:r>
            <a:r>
              <a:rPr lang="es" sz="1400"/>
              <a:t>Δt)</a:t>
            </a:r>
            <a:endParaRPr sz="1450"/>
          </a:p>
        </p:txBody>
      </p:sp>
      <p:pic>
        <p:nvPicPr>
          <p:cNvPr id="295" name="Google Shape;295;p34"/>
          <p:cNvPicPr preferRelativeResize="0"/>
          <p:nvPr/>
        </p:nvPicPr>
        <p:blipFill rotWithShape="1">
          <a:blip r:embed="rId3">
            <a:alphaModFix/>
          </a:blip>
          <a:srcRect b="14900" l="0" r="0" t="0"/>
          <a:stretch/>
        </p:blipFill>
        <p:spPr>
          <a:xfrm>
            <a:off x="5230000" y="1411125"/>
            <a:ext cx="3710200" cy="22820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5"/>
          <p:cNvSpPr txBox="1"/>
          <p:nvPr>
            <p:ph type="title"/>
          </p:nvPr>
        </p:nvSpPr>
        <p:spPr>
          <a:xfrm>
            <a:off x="1183400" y="135200"/>
            <a:ext cx="1508400" cy="717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Testeo </a:t>
            </a:r>
            <a:endParaRPr/>
          </a:p>
        </p:txBody>
      </p:sp>
      <p:sp>
        <p:nvSpPr>
          <p:cNvPr id="301" name="Google Shape;301;p35"/>
          <p:cNvSpPr txBox="1"/>
          <p:nvPr>
            <p:ph idx="2" type="body"/>
          </p:nvPr>
        </p:nvSpPr>
        <p:spPr>
          <a:xfrm>
            <a:off x="1183400" y="664100"/>
            <a:ext cx="6058800" cy="1248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es" sz="1200"/>
              <a:t>Se puede observar en el esquema los dos timestamps que corresponden al comienzo de la </a:t>
            </a:r>
            <a:r>
              <a:rPr lang="es" sz="1200"/>
              <a:t>transmisión</a:t>
            </a:r>
            <a:r>
              <a:rPr lang="es" sz="1200"/>
              <a:t> de cada señal (T1 para la SDR que funciona como radar y T2 para la que funciona como </a:t>
            </a:r>
            <a:r>
              <a:rPr lang="es" sz="1200"/>
              <a:t>simulación</a:t>
            </a:r>
            <a:r>
              <a:rPr lang="es" sz="1200"/>
              <a:t> del objeto a medir). El </a:t>
            </a:r>
            <a:r>
              <a:rPr b="1" lang="es" sz="1200"/>
              <a:t>Δtm </a:t>
            </a:r>
            <a:r>
              <a:rPr lang="es" sz="1200"/>
              <a:t>que se observa en el gráfico, corresponde al retraso simulado agregado por la 2da sdr. Si los timestamps funcionaran siempre con exactitud este debería ser igual a </a:t>
            </a:r>
            <a:r>
              <a:rPr b="1" lang="es" sz="1200"/>
              <a:t>Δt</a:t>
            </a:r>
            <a:r>
              <a:rPr lang="es" sz="1200"/>
              <a:t>, sin embargo debido al funcionamiento inexacto de los timestamps la diferencia entre estos tiene una media de 14,53% y una mediana de 7,72%</a:t>
            </a:r>
            <a:endParaRPr sz="1200"/>
          </a:p>
          <a:p>
            <a:pPr indent="0" lvl="0" marL="0" rtl="0" algn="l">
              <a:lnSpc>
                <a:spcPct val="95000"/>
              </a:lnSpc>
              <a:spcBef>
                <a:spcPts val="1200"/>
              </a:spcBef>
              <a:spcAft>
                <a:spcPts val="1200"/>
              </a:spcAft>
              <a:buSzPts val="275"/>
              <a:buNone/>
            </a:pPr>
            <a:r>
              <a:t/>
            </a:r>
            <a:endParaRPr b="1" sz="262"/>
          </a:p>
        </p:txBody>
      </p:sp>
      <p:sp>
        <p:nvSpPr>
          <p:cNvPr id="302" name="Google Shape;302;p35"/>
          <p:cNvSpPr txBox="1"/>
          <p:nvPr>
            <p:ph idx="2" type="body"/>
          </p:nvPr>
        </p:nvSpPr>
        <p:spPr>
          <a:xfrm>
            <a:off x="1183400" y="3755625"/>
            <a:ext cx="3874500" cy="12480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b="1" lang="es" sz="4600"/>
              <a:t>Para calcular el delta de tiempo simulado se realiza el siguiente cálculo: </a:t>
            </a:r>
            <a:endParaRPr b="1" sz="4600"/>
          </a:p>
          <a:p>
            <a:pPr indent="0" lvl="0" marL="0" rtl="0" algn="l">
              <a:spcBef>
                <a:spcPts val="1200"/>
              </a:spcBef>
              <a:spcAft>
                <a:spcPts val="0"/>
              </a:spcAft>
              <a:buNone/>
            </a:pPr>
            <a:r>
              <a:rPr b="1" lang="es" sz="4600"/>
              <a:t>Δtm = ((T</a:t>
            </a:r>
            <a:r>
              <a:rPr b="1" baseline="-25000" lang="es" sz="4600"/>
              <a:t>2</a:t>
            </a:r>
            <a:r>
              <a:rPr b="1" lang="es" sz="4600"/>
              <a:t>-T</a:t>
            </a:r>
            <a:r>
              <a:rPr b="1" baseline="-25000" lang="es" sz="4600"/>
              <a:t>1</a:t>
            </a:r>
            <a:r>
              <a:rPr b="1" lang="es" sz="4600"/>
              <a:t>)/</a:t>
            </a:r>
            <a:r>
              <a:rPr b="1" lang="es" sz="4600"/>
              <a:t>PRI)%1</a:t>
            </a:r>
            <a:endParaRPr b="1" sz="4600"/>
          </a:p>
          <a:p>
            <a:pPr indent="0" lvl="0" marL="0" rtl="0" algn="l">
              <a:spcBef>
                <a:spcPts val="1200"/>
              </a:spcBef>
              <a:spcAft>
                <a:spcPts val="0"/>
              </a:spcAft>
              <a:buNone/>
            </a:pPr>
            <a:r>
              <a:rPr b="1" lang="es" sz="4600"/>
              <a:t>De esta forma, nos quedamos solo con los decimales en mS que corresponden al </a:t>
            </a:r>
            <a:r>
              <a:rPr b="1" lang="es" sz="4600"/>
              <a:t>desfase</a:t>
            </a:r>
            <a:r>
              <a:rPr b="1" lang="es" sz="4600"/>
              <a:t> entre ambas señales</a:t>
            </a:r>
            <a:endParaRPr b="1" sz="4600"/>
          </a:p>
          <a:p>
            <a:pPr indent="0" lvl="0" marL="0" rtl="0" algn="l">
              <a:spcBef>
                <a:spcPts val="1200"/>
              </a:spcBef>
              <a:spcAft>
                <a:spcPts val="1200"/>
              </a:spcAft>
              <a:buNone/>
            </a:pPr>
            <a:r>
              <a:t/>
            </a:r>
            <a:endParaRPr b="1" sz="1450"/>
          </a:p>
        </p:txBody>
      </p:sp>
      <p:pic>
        <p:nvPicPr>
          <p:cNvPr id="303" name="Google Shape;303;p35"/>
          <p:cNvPicPr preferRelativeResize="0"/>
          <p:nvPr/>
        </p:nvPicPr>
        <p:blipFill rotWithShape="1">
          <a:blip r:embed="rId3">
            <a:alphaModFix/>
          </a:blip>
          <a:srcRect b="0" l="0" r="0" t="5249"/>
          <a:stretch/>
        </p:blipFill>
        <p:spPr>
          <a:xfrm>
            <a:off x="1261174" y="2102008"/>
            <a:ext cx="3874500" cy="1246317"/>
          </a:xfrm>
          <a:prstGeom prst="rect">
            <a:avLst/>
          </a:prstGeom>
          <a:noFill/>
          <a:ln>
            <a:noFill/>
          </a:ln>
        </p:spPr>
      </p:pic>
      <p:pic>
        <p:nvPicPr>
          <p:cNvPr id="304" name="Google Shape;304;p35"/>
          <p:cNvPicPr preferRelativeResize="0"/>
          <p:nvPr/>
        </p:nvPicPr>
        <p:blipFill rotWithShape="1">
          <a:blip r:embed="rId4">
            <a:alphaModFix/>
          </a:blip>
          <a:srcRect b="49176" l="0" r="0" t="0"/>
          <a:stretch/>
        </p:blipFill>
        <p:spPr>
          <a:xfrm>
            <a:off x="5982563" y="2260975"/>
            <a:ext cx="2922725" cy="2191050"/>
          </a:xfrm>
          <a:prstGeom prst="rect">
            <a:avLst/>
          </a:prstGeom>
          <a:noFill/>
          <a:ln>
            <a:noFill/>
          </a:ln>
        </p:spPr>
      </p:pic>
      <p:sp>
        <p:nvSpPr>
          <p:cNvPr id="305" name="Google Shape;305;p35"/>
          <p:cNvSpPr txBox="1"/>
          <p:nvPr/>
        </p:nvSpPr>
        <p:spPr>
          <a:xfrm>
            <a:off x="1183400" y="3293913"/>
            <a:ext cx="4413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900">
                <a:solidFill>
                  <a:schemeClr val="lt1"/>
                </a:solidFill>
                <a:latin typeface="Lato"/>
                <a:ea typeface="Lato"/>
                <a:cs typeface="Lato"/>
                <a:sym typeface="Lato"/>
              </a:rPr>
              <a:t>Cabe aclarar, que </a:t>
            </a:r>
            <a:r>
              <a:rPr b="1" lang="es" sz="900">
                <a:solidFill>
                  <a:schemeClr val="lt1"/>
                </a:solidFill>
                <a:latin typeface="Lato"/>
                <a:ea typeface="Lato"/>
                <a:cs typeface="Lato"/>
                <a:sym typeface="Lato"/>
              </a:rPr>
              <a:t>Δtm </a:t>
            </a:r>
            <a:r>
              <a:rPr lang="es" sz="900">
                <a:solidFill>
                  <a:schemeClr val="lt1"/>
                </a:solidFill>
                <a:latin typeface="Lato"/>
                <a:ea typeface="Lato"/>
                <a:cs typeface="Lato"/>
                <a:sym typeface="Lato"/>
              </a:rPr>
              <a:t>no se calcula utilizando el gráfico ni la señal recibida ya que se calcula con los timestamps. Se coloca en el gráfico solo con motivos ilustrativos</a:t>
            </a:r>
            <a:endParaRPr sz="900">
              <a:solidFill>
                <a:schemeClr val="lt1"/>
              </a:solidFill>
              <a:latin typeface="Lato"/>
              <a:ea typeface="Lato"/>
              <a:cs typeface="Lato"/>
              <a:sym typeface="Lato"/>
            </a:endParaRPr>
          </a:p>
        </p:txBody>
      </p:sp>
      <p:sp>
        <p:nvSpPr>
          <p:cNvPr id="306" name="Google Shape;306;p35"/>
          <p:cNvSpPr txBox="1"/>
          <p:nvPr/>
        </p:nvSpPr>
        <p:spPr>
          <a:xfrm>
            <a:off x="5982638" y="1954388"/>
            <a:ext cx="2922600" cy="26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chemeClr val="lt1"/>
                </a:solidFill>
                <a:latin typeface="Lato"/>
                <a:ea typeface="Lato"/>
                <a:cs typeface="Lato"/>
                <a:sym typeface="Lato"/>
              </a:rPr>
              <a:t>1000 muestras de la diferencia entre </a:t>
            </a:r>
            <a:r>
              <a:rPr b="1" lang="es" sz="1000">
                <a:solidFill>
                  <a:schemeClr val="lt1"/>
                </a:solidFill>
                <a:latin typeface="Lato"/>
                <a:ea typeface="Lato"/>
                <a:cs typeface="Lato"/>
                <a:sym typeface="Lato"/>
              </a:rPr>
              <a:t>Δtm y Δt</a:t>
            </a:r>
            <a:endParaRPr sz="1000">
              <a:solidFill>
                <a:schemeClr val="lt1"/>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6"/>
          <p:cNvSpPr txBox="1"/>
          <p:nvPr>
            <p:ph type="title"/>
          </p:nvPr>
        </p:nvSpPr>
        <p:spPr>
          <a:xfrm>
            <a:off x="217325" y="1997400"/>
            <a:ext cx="54987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Comparación usando 3 SDRs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7"/>
          <p:cNvSpPr txBox="1"/>
          <p:nvPr>
            <p:ph type="title"/>
          </p:nvPr>
        </p:nvSpPr>
        <p:spPr>
          <a:xfrm>
            <a:off x="1051850" y="255550"/>
            <a:ext cx="3798900" cy="5916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s" sz="2000">
                <a:latin typeface="Lato"/>
                <a:ea typeface="Lato"/>
                <a:cs typeface="Lato"/>
                <a:sym typeface="Lato"/>
              </a:rPr>
              <a:t>Uso de 3 SDRs</a:t>
            </a:r>
            <a:endParaRPr sz="2000"/>
          </a:p>
        </p:txBody>
      </p:sp>
      <p:sp>
        <p:nvSpPr>
          <p:cNvPr id="317" name="Google Shape;317;p37"/>
          <p:cNvSpPr txBox="1"/>
          <p:nvPr>
            <p:ph idx="1" type="body"/>
          </p:nvPr>
        </p:nvSpPr>
        <p:spPr>
          <a:xfrm>
            <a:off x="1051850" y="847150"/>
            <a:ext cx="4035300" cy="2369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s" sz="1487"/>
              <a:t>La idea es usar 3 SDR, la primera es nuestra propia SDR que transmite el tren de pulsos y los modula en una determinada frecuencia portadora. Luego una segunda SDR recibe en el mismo canal de frecuencia de la primera SDR, le agrega un determinado delay correspondiente a la distancia y transmite en otra frecuencia portadora, que la tercera SDR recibe en ese mismo canal y trata de calcular el delta de tiempo.</a:t>
            </a:r>
            <a:endParaRPr sz="1487"/>
          </a:p>
          <a:p>
            <a:pPr indent="0" lvl="0" marL="0" rtl="0" algn="l">
              <a:lnSpc>
                <a:spcPct val="95000"/>
              </a:lnSpc>
              <a:spcBef>
                <a:spcPts val="1200"/>
              </a:spcBef>
              <a:spcAft>
                <a:spcPts val="1200"/>
              </a:spcAft>
              <a:buSzPts val="1018"/>
              <a:buNone/>
            </a:pPr>
            <a:r>
              <a:t/>
            </a:r>
            <a:endParaRPr sz="1202"/>
          </a:p>
        </p:txBody>
      </p:sp>
      <p:sp>
        <p:nvSpPr>
          <p:cNvPr id="318" name="Google Shape;318;p37"/>
          <p:cNvSpPr txBox="1"/>
          <p:nvPr>
            <p:ph type="title"/>
          </p:nvPr>
        </p:nvSpPr>
        <p:spPr>
          <a:xfrm>
            <a:off x="282800" y="3324950"/>
            <a:ext cx="4583700" cy="5916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s" sz="2222">
                <a:latin typeface="Lato"/>
                <a:ea typeface="Lato"/>
                <a:cs typeface="Lato"/>
                <a:sym typeface="Lato"/>
              </a:rPr>
              <a:t>Problemática encontrada		</a:t>
            </a:r>
            <a:endParaRPr sz="2222"/>
          </a:p>
        </p:txBody>
      </p:sp>
      <p:sp>
        <p:nvSpPr>
          <p:cNvPr id="319" name="Google Shape;319;p37"/>
          <p:cNvSpPr txBox="1"/>
          <p:nvPr>
            <p:ph idx="1" type="body"/>
          </p:nvPr>
        </p:nvSpPr>
        <p:spPr>
          <a:xfrm>
            <a:off x="282800" y="3807775"/>
            <a:ext cx="5404500" cy="1071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935"/>
              <a:buNone/>
            </a:pPr>
            <a:r>
              <a:rPr lang="es" sz="1450"/>
              <a:t>Al igual que en anteriores implementaciones, el </a:t>
            </a:r>
            <a:r>
              <a:rPr lang="es" sz="1450"/>
              <a:t>problema</a:t>
            </a:r>
            <a:r>
              <a:rPr lang="es" sz="1450"/>
              <a:t> surge a la hora de estimar el delta de tiempo en la 3ra SDR, ya que hay que sincronizar las recepciones de la SDR1 y la SDR3, lo cual ya vimos que no es posible dentro del marco del trabajo</a:t>
            </a:r>
            <a:endParaRPr sz="1450"/>
          </a:p>
        </p:txBody>
      </p:sp>
      <p:pic>
        <p:nvPicPr>
          <p:cNvPr id="320" name="Google Shape;320;p37"/>
          <p:cNvPicPr preferRelativeResize="0"/>
          <p:nvPr/>
        </p:nvPicPr>
        <p:blipFill rotWithShape="1">
          <a:blip r:embed="rId3">
            <a:alphaModFix/>
          </a:blip>
          <a:srcRect b="0" l="11150" r="0" t="0"/>
          <a:stretch/>
        </p:blipFill>
        <p:spPr>
          <a:xfrm>
            <a:off x="5042688" y="255550"/>
            <a:ext cx="1997300" cy="2886075"/>
          </a:xfrm>
          <a:prstGeom prst="rect">
            <a:avLst/>
          </a:prstGeom>
          <a:noFill/>
          <a:ln>
            <a:noFill/>
          </a:ln>
        </p:spPr>
      </p:pic>
      <p:pic>
        <p:nvPicPr>
          <p:cNvPr id="321" name="Google Shape;321;p37"/>
          <p:cNvPicPr preferRelativeResize="0"/>
          <p:nvPr/>
        </p:nvPicPr>
        <p:blipFill>
          <a:blip r:embed="rId4">
            <a:alphaModFix/>
          </a:blip>
          <a:stretch>
            <a:fillRect/>
          </a:stretch>
        </p:blipFill>
        <p:spPr>
          <a:xfrm>
            <a:off x="7039975" y="1068250"/>
            <a:ext cx="2133600" cy="8763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8"/>
          <p:cNvSpPr txBox="1"/>
          <p:nvPr>
            <p:ph type="title"/>
          </p:nvPr>
        </p:nvSpPr>
        <p:spPr>
          <a:xfrm>
            <a:off x="217325" y="1997400"/>
            <a:ext cx="5498700" cy="1148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Radar de velocidad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9"/>
          <p:cNvSpPr txBox="1"/>
          <p:nvPr>
            <p:ph type="title"/>
          </p:nvPr>
        </p:nvSpPr>
        <p:spPr>
          <a:xfrm>
            <a:off x="3396750" y="-103625"/>
            <a:ext cx="2350500" cy="8742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Base Teórica</a:t>
            </a:r>
            <a:endParaRPr/>
          </a:p>
        </p:txBody>
      </p:sp>
      <p:sp>
        <p:nvSpPr>
          <p:cNvPr id="332" name="Google Shape;332;p39"/>
          <p:cNvSpPr txBox="1"/>
          <p:nvPr>
            <p:ph idx="2" type="body"/>
          </p:nvPr>
        </p:nvSpPr>
        <p:spPr>
          <a:xfrm>
            <a:off x="1050900" y="636575"/>
            <a:ext cx="7042200" cy="3695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sz="1150"/>
              <a:t>Luego de haber investigado sobre el modelo de radar pulsado para medir distancia se decidió implementar un radar doppler utilizando pulsaciones en vez de una onda continua.</a:t>
            </a:r>
            <a:endParaRPr sz="1150"/>
          </a:p>
          <a:p>
            <a:pPr indent="0" lvl="0" marL="0" rtl="0" algn="ctr">
              <a:spcBef>
                <a:spcPts val="1100"/>
              </a:spcBef>
              <a:spcAft>
                <a:spcPts val="0"/>
              </a:spcAft>
              <a:buNone/>
            </a:pPr>
            <a:r>
              <a:rPr lang="es" sz="1150"/>
              <a:t>Este tipo de radares se basa en emitir trenes de pulsos a una frecuencia determinada y utilizar el efecto Doppler para determinar la velocidad transversal relativa de los objetos, aquellos que se acerquen al radar aumentaran la frecuencia del eco producido, mientras que aquellos que se alejan disminuyen la frecuencia.</a:t>
            </a:r>
            <a:endParaRPr sz="1150"/>
          </a:p>
          <a:p>
            <a:pPr indent="0" lvl="0" marL="0" rtl="0" algn="ctr">
              <a:spcBef>
                <a:spcPts val="1100"/>
              </a:spcBef>
              <a:spcAft>
                <a:spcPts val="0"/>
              </a:spcAft>
              <a:buNone/>
            </a:pPr>
            <a:r>
              <a:rPr lang="es" sz="1200"/>
              <a:t>transmitimos la misma señal y ahora intentamos medir el PRF de la señal recibida, ya que al rebotar en un objeto en movimiento este varía con respecto a la </a:t>
            </a:r>
            <a:r>
              <a:rPr lang="es" sz="1200"/>
              <a:t>frecuencia</a:t>
            </a:r>
            <a:r>
              <a:rPr lang="es" sz="1200"/>
              <a:t> de transmisión.</a:t>
            </a:r>
            <a:endParaRPr sz="1800"/>
          </a:p>
          <a:p>
            <a:pPr indent="0" lvl="0" marL="0" rtl="0" algn="l">
              <a:spcBef>
                <a:spcPts val="1200"/>
              </a:spcBef>
              <a:spcAft>
                <a:spcPts val="1200"/>
              </a:spcAft>
              <a:buNone/>
            </a:pPr>
            <a:r>
              <a:t/>
            </a:r>
            <a:endParaRPr b="1" sz="1900"/>
          </a:p>
        </p:txBody>
      </p:sp>
      <p:pic>
        <p:nvPicPr>
          <p:cNvPr id="333" name="Google Shape;333;p39"/>
          <p:cNvPicPr preferRelativeResize="0"/>
          <p:nvPr/>
        </p:nvPicPr>
        <p:blipFill>
          <a:blip r:embed="rId3">
            <a:alphaModFix/>
          </a:blip>
          <a:stretch>
            <a:fillRect/>
          </a:stretch>
        </p:blipFill>
        <p:spPr>
          <a:xfrm>
            <a:off x="1050900" y="3369163"/>
            <a:ext cx="3038350" cy="1555100"/>
          </a:xfrm>
          <a:prstGeom prst="rect">
            <a:avLst/>
          </a:prstGeom>
          <a:noFill/>
          <a:ln>
            <a:noFill/>
          </a:ln>
        </p:spPr>
      </p:pic>
      <p:pic>
        <p:nvPicPr>
          <p:cNvPr id="334" name="Google Shape;334;p39"/>
          <p:cNvPicPr preferRelativeResize="0"/>
          <p:nvPr/>
        </p:nvPicPr>
        <p:blipFill>
          <a:blip r:embed="rId4">
            <a:alphaModFix/>
          </a:blip>
          <a:stretch>
            <a:fillRect/>
          </a:stretch>
        </p:blipFill>
        <p:spPr>
          <a:xfrm>
            <a:off x="5054750" y="3358449"/>
            <a:ext cx="3038350" cy="1576534"/>
          </a:xfrm>
          <a:prstGeom prst="rect">
            <a:avLst/>
          </a:prstGeom>
          <a:noFill/>
          <a:ln>
            <a:noFill/>
          </a:ln>
        </p:spPr>
      </p:pic>
      <p:pic>
        <p:nvPicPr>
          <p:cNvPr descr="{&quot;code&quot;:&quot;$$ V _{s}= C * (1 - \\frac{PRF}{f^{\\prime}})$$&quot;,&quot;id&quot;:&quot;5&quot;,&quot;type&quot;:&quot;$$&quot;,&quot;aid&quot;:null,&quot;backgroundColor&quot;:&quot;#1B212C&quot;,&quot;font&quot;:{&quot;family&quot;:&quot;Lato&quot;,&quot;color&quot;:&quot;#FFFFFF&quot;,&quot;size&quot;:19},&quot;ts&quot;:1710447377271,&quot;cs&quot;:&quot;/EJLPM2YE6lbRyp2xD8HZQ==&quot;,&quot;size&quot;:{&quot;width&quot;:232.59999999999994,&quot;height&quot;:57.80000000000001}}" id="335" name="Google Shape;335;p39"/>
          <p:cNvPicPr preferRelativeResize="0"/>
          <p:nvPr/>
        </p:nvPicPr>
        <p:blipFill>
          <a:blip r:embed="rId5">
            <a:alphaModFix/>
          </a:blip>
          <a:stretch>
            <a:fillRect/>
          </a:stretch>
        </p:blipFill>
        <p:spPr>
          <a:xfrm>
            <a:off x="3396738" y="2571750"/>
            <a:ext cx="2215515" cy="55054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0"/>
          <p:cNvSpPr txBox="1"/>
          <p:nvPr>
            <p:ph type="title"/>
          </p:nvPr>
        </p:nvSpPr>
        <p:spPr>
          <a:xfrm>
            <a:off x="2721800" y="255550"/>
            <a:ext cx="3798900" cy="591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200"/>
              </a:spcAft>
              <a:buNone/>
            </a:pPr>
            <a:r>
              <a:rPr lang="es" sz="2000">
                <a:latin typeface="Lato"/>
                <a:ea typeface="Lato"/>
                <a:cs typeface="Lato"/>
                <a:sym typeface="Lato"/>
              </a:rPr>
              <a:t>Cálculo de f’</a:t>
            </a:r>
            <a:endParaRPr sz="2000"/>
          </a:p>
        </p:txBody>
      </p:sp>
      <p:sp>
        <p:nvSpPr>
          <p:cNvPr id="341" name="Google Shape;341;p40"/>
          <p:cNvSpPr txBox="1"/>
          <p:nvPr>
            <p:ph idx="1" type="body"/>
          </p:nvPr>
        </p:nvSpPr>
        <p:spPr>
          <a:xfrm>
            <a:off x="1051850" y="847150"/>
            <a:ext cx="7138800" cy="13392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SzPts val="1018"/>
              <a:buNone/>
            </a:pPr>
            <a:r>
              <a:rPr lang="es" sz="1487"/>
              <a:t>Para el cálculo del nuevo PRF de la señal recibida se toma el tiempo entre pulso y pulso recibidos y se calcula la inversa de esta diferencia.</a:t>
            </a:r>
            <a:endParaRPr sz="1487"/>
          </a:p>
          <a:p>
            <a:pPr indent="0" lvl="0" marL="0" rtl="0" algn="ctr">
              <a:lnSpc>
                <a:spcPct val="95000"/>
              </a:lnSpc>
              <a:spcBef>
                <a:spcPts val="1200"/>
              </a:spcBef>
              <a:spcAft>
                <a:spcPts val="0"/>
              </a:spcAft>
              <a:buSzPts val="1018"/>
              <a:buNone/>
            </a:pPr>
            <a:r>
              <a:rPr lang="es" sz="1487"/>
              <a:t>Luego utilizamos este resultado para el cálculo de la velocidad.</a:t>
            </a:r>
            <a:endParaRPr sz="1487"/>
          </a:p>
          <a:p>
            <a:pPr indent="0" lvl="0" marL="0" rtl="0" algn="l">
              <a:lnSpc>
                <a:spcPct val="95000"/>
              </a:lnSpc>
              <a:spcBef>
                <a:spcPts val="1200"/>
              </a:spcBef>
              <a:spcAft>
                <a:spcPts val="1200"/>
              </a:spcAft>
              <a:buSzPts val="1018"/>
              <a:buNone/>
            </a:pPr>
            <a:r>
              <a:t/>
            </a:r>
            <a:endParaRPr sz="1202"/>
          </a:p>
        </p:txBody>
      </p:sp>
      <p:pic>
        <p:nvPicPr>
          <p:cNvPr id="342" name="Google Shape;342;p40"/>
          <p:cNvPicPr preferRelativeResize="0"/>
          <p:nvPr/>
        </p:nvPicPr>
        <p:blipFill>
          <a:blip r:embed="rId3">
            <a:alphaModFix/>
          </a:blip>
          <a:stretch>
            <a:fillRect/>
          </a:stretch>
        </p:blipFill>
        <p:spPr>
          <a:xfrm>
            <a:off x="1202250" y="2284000"/>
            <a:ext cx="3741300" cy="2397525"/>
          </a:xfrm>
          <a:prstGeom prst="rect">
            <a:avLst/>
          </a:prstGeom>
          <a:noFill/>
          <a:ln>
            <a:noFill/>
          </a:ln>
        </p:spPr>
      </p:pic>
      <p:sp>
        <p:nvSpPr>
          <p:cNvPr id="343" name="Google Shape;343;p40"/>
          <p:cNvSpPr txBox="1"/>
          <p:nvPr>
            <p:ph idx="1" type="body"/>
          </p:nvPr>
        </p:nvSpPr>
        <p:spPr>
          <a:xfrm>
            <a:off x="5317100" y="2571750"/>
            <a:ext cx="3425100" cy="2495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1018"/>
              <a:buNone/>
            </a:pPr>
            <a:r>
              <a:rPr lang="es" sz="1487"/>
              <a:t>Tomamos la diferencia en tiempo entre los picos de la señal triangular a la salida del filtro apareado para esto.</a:t>
            </a:r>
            <a:endParaRPr sz="1487"/>
          </a:p>
          <a:p>
            <a:pPr indent="0" lvl="0" marL="0" rtl="0" algn="l">
              <a:lnSpc>
                <a:spcPct val="95000"/>
              </a:lnSpc>
              <a:spcBef>
                <a:spcPts val="1200"/>
              </a:spcBef>
              <a:spcAft>
                <a:spcPts val="1200"/>
              </a:spcAft>
              <a:buSzPts val="1018"/>
              <a:buNone/>
            </a:pPr>
            <a:r>
              <a:t/>
            </a:r>
            <a:endParaRPr sz="1202"/>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1"/>
          <p:cNvSpPr txBox="1"/>
          <p:nvPr>
            <p:ph type="title"/>
          </p:nvPr>
        </p:nvSpPr>
        <p:spPr>
          <a:xfrm>
            <a:off x="1021250" y="385800"/>
            <a:ext cx="4583700" cy="5916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s" sz="2222">
                <a:latin typeface="Lato"/>
                <a:ea typeface="Lato"/>
                <a:cs typeface="Lato"/>
                <a:sym typeface="Lato"/>
              </a:rPr>
              <a:t>Limitación </a:t>
            </a:r>
            <a:r>
              <a:rPr lang="es" sz="2222">
                <a:latin typeface="Lato"/>
                <a:ea typeface="Lato"/>
                <a:cs typeface="Lato"/>
                <a:sym typeface="Lato"/>
              </a:rPr>
              <a:t>encontrada		</a:t>
            </a:r>
            <a:endParaRPr sz="2222"/>
          </a:p>
        </p:txBody>
      </p:sp>
      <p:sp>
        <p:nvSpPr>
          <p:cNvPr id="349" name="Google Shape;349;p41"/>
          <p:cNvSpPr txBox="1"/>
          <p:nvPr>
            <p:ph idx="1" type="body"/>
          </p:nvPr>
        </p:nvSpPr>
        <p:spPr>
          <a:xfrm>
            <a:off x="1021250" y="1164175"/>
            <a:ext cx="4305000" cy="31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35"/>
              <a:buNone/>
            </a:pPr>
            <a:r>
              <a:rPr lang="es" sz="1450"/>
              <a:t>El inconveniente fue la falta de precisión de las técnicas implementadas, ya que,  debido a que la frecuencia de muestreo máxima permitida por la SDR es de 60 [MSps], tenemos una resolución de 16.66 [nS].</a:t>
            </a:r>
            <a:endParaRPr sz="1450"/>
          </a:p>
          <a:p>
            <a:pPr indent="0" lvl="0" marL="0" rtl="0" algn="l">
              <a:spcBef>
                <a:spcPts val="1200"/>
              </a:spcBef>
              <a:spcAft>
                <a:spcPts val="0"/>
              </a:spcAft>
              <a:buSzPts val="935"/>
              <a:buNone/>
            </a:pPr>
            <a:r>
              <a:rPr lang="es" sz="1450"/>
              <a:t>Esto no permite medir diferencias de velocidad menores a 500[m/s] (1800[Km/h]).</a:t>
            </a:r>
            <a:endParaRPr sz="1450"/>
          </a:p>
          <a:p>
            <a:pPr indent="0" lvl="0" marL="0" rtl="0" algn="l">
              <a:spcBef>
                <a:spcPts val="1200"/>
              </a:spcBef>
              <a:spcAft>
                <a:spcPts val="1200"/>
              </a:spcAft>
              <a:buSzPts val="935"/>
              <a:buNone/>
            </a:pPr>
            <a:r>
              <a:rPr lang="es" sz="1450"/>
              <a:t>Como se ilustra, la diferencia de tiempo entre el pulso original y el pulso recibido es menor a un step para velocidades normales. Por esto, en conclusión, resulta imposible la implementación con dicha frecuencia de muestreo.</a:t>
            </a:r>
            <a:endParaRPr sz="1450"/>
          </a:p>
        </p:txBody>
      </p:sp>
      <p:pic>
        <p:nvPicPr>
          <p:cNvPr id="350" name="Google Shape;350;p41"/>
          <p:cNvPicPr preferRelativeResize="0"/>
          <p:nvPr/>
        </p:nvPicPr>
        <p:blipFill>
          <a:blip r:embed="rId3">
            <a:alphaModFix/>
          </a:blip>
          <a:stretch>
            <a:fillRect/>
          </a:stretch>
        </p:blipFill>
        <p:spPr>
          <a:xfrm>
            <a:off x="5446375" y="1568050"/>
            <a:ext cx="3512949" cy="20073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0" y="210925"/>
            <a:ext cx="9144000" cy="465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¿Que es un radar pulsado?</a:t>
            </a:r>
            <a:endParaRPr/>
          </a:p>
        </p:txBody>
      </p:sp>
      <p:sp>
        <p:nvSpPr>
          <p:cNvPr id="148" name="Google Shape;148;p15"/>
          <p:cNvSpPr txBox="1"/>
          <p:nvPr>
            <p:ph idx="1" type="body"/>
          </p:nvPr>
        </p:nvSpPr>
        <p:spPr>
          <a:xfrm>
            <a:off x="1110600" y="832625"/>
            <a:ext cx="7204500" cy="4164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2"/>
              </a:buClr>
              <a:buSzPts val="1100"/>
              <a:buNone/>
            </a:pPr>
            <a:r>
              <a:rPr lang="es" sz="1500"/>
              <a:t>Se trata de un dispositivo de teledetección cuyo funcionamiento está basado en la emisión continua de pulsos a un medio para que luego este pase a un modo escucha que detectará los ecos producidos por el rebote de la señal de los objetos en el medio.</a:t>
            </a:r>
            <a:endParaRPr sz="1500"/>
          </a:p>
          <a:p>
            <a:pPr indent="0" lvl="0" marL="0" rtl="0" algn="ctr">
              <a:spcBef>
                <a:spcPts val="1200"/>
              </a:spcBef>
              <a:spcAft>
                <a:spcPts val="0"/>
              </a:spcAft>
              <a:buNone/>
            </a:pPr>
            <a:r>
              <a:rPr lang="es" sz="1500"/>
              <a:t>La distancia al objetivo se determina por el tiempo de ida y vuelta de la señal así como la velocidad se determina comparando el espectro Doppler entre la señal transmitida y el rebote obtenido.</a:t>
            </a:r>
            <a:endParaRPr sz="1500"/>
          </a:p>
          <a:p>
            <a:pPr indent="0" lvl="0" marL="0" rtl="0" algn="l">
              <a:spcBef>
                <a:spcPts val="1200"/>
              </a:spcBef>
              <a:spcAft>
                <a:spcPts val="1200"/>
              </a:spcAft>
              <a:buClr>
                <a:schemeClr val="dk2"/>
              </a:buClr>
              <a:buSzPts val="1100"/>
              <a:buNone/>
            </a:pPr>
            <a:r>
              <a:t/>
            </a:r>
            <a:endParaRPr sz="1500"/>
          </a:p>
        </p:txBody>
      </p:sp>
      <p:pic>
        <p:nvPicPr>
          <p:cNvPr id="149" name="Google Shape;149;p15"/>
          <p:cNvPicPr preferRelativeResize="0"/>
          <p:nvPr/>
        </p:nvPicPr>
        <p:blipFill>
          <a:blip r:embed="rId3">
            <a:alphaModFix/>
          </a:blip>
          <a:stretch>
            <a:fillRect/>
          </a:stretch>
        </p:blipFill>
        <p:spPr>
          <a:xfrm>
            <a:off x="2897000" y="3016750"/>
            <a:ext cx="3631700" cy="18158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2"/>
          <p:cNvSpPr txBox="1"/>
          <p:nvPr>
            <p:ph idx="1" type="body"/>
          </p:nvPr>
        </p:nvSpPr>
        <p:spPr>
          <a:xfrm>
            <a:off x="1036325" y="816375"/>
            <a:ext cx="6915000" cy="247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sz="1200"/>
              <a:t>Para que se puedan medir las diferencias de velocidad  (supongamos un objeto que se aleja) el PRI de la señal recibida (nPRI) debe ser mayor a (PRI + step) como mínimo, entonces</a:t>
            </a:r>
            <a:endParaRPr b="1" sz="1200"/>
          </a:p>
          <a:p>
            <a:pPr indent="0" lvl="0" marL="0" rtl="0" algn="l">
              <a:spcBef>
                <a:spcPts val="1200"/>
              </a:spcBef>
              <a:spcAft>
                <a:spcPts val="0"/>
              </a:spcAft>
              <a:buNone/>
            </a:pPr>
            <a:r>
              <a:rPr b="1" lang="es" sz="1200"/>
              <a:t>nPRI &gt; step + PRI</a:t>
            </a:r>
            <a:endParaRPr b="1" sz="1200"/>
          </a:p>
          <a:p>
            <a:pPr indent="0" lvl="0" marL="0" rtl="0" algn="l">
              <a:spcBef>
                <a:spcPts val="1200"/>
              </a:spcBef>
              <a:spcAft>
                <a:spcPts val="0"/>
              </a:spcAft>
              <a:buNone/>
            </a:pPr>
            <a:r>
              <a:rPr b="1" lang="es" sz="1200"/>
              <a:t>Desarrollando la inecuación, llegamos a la siguiente:</a:t>
            </a:r>
            <a:endParaRPr b="1" sz="1200"/>
          </a:p>
          <a:p>
            <a:pPr indent="0" lvl="0" marL="0" rtl="0" algn="l">
              <a:spcBef>
                <a:spcPts val="1200"/>
              </a:spcBef>
              <a:spcAft>
                <a:spcPts val="0"/>
              </a:spcAft>
              <a:buNone/>
            </a:pPr>
            <a:r>
              <a:rPr b="1" lang="es" sz="1200"/>
              <a:t>Vs * PRI / c &gt; step </a:t>
            </a:r>
            <a:endParaRPr b="1" sz="1200"/>
          </a:p>
          <a:p>
            <a:pPr indent="0" lvl="0" marL="0" rtl="0" algn="l">
              <a:spcBef>
                <a:spcPts val="1200"/>
              </a:spcBef>
              <a:spcAft>
                <a:spcPts val="1200"/>
              </a:spcAft>
              <a:buNone/>
            </a:pPr>
            <a:r>
              <a:rPr b="1" lang="es" sz="1200"/>
              <a:t>Entonces para tener una resolución aceptable de 50 Km/h, o sea 13.88 m/s, necesitaríamos un step de 462.98 [ps] como máximo, para lo cual es necesario un Sampling Rate de 2.16 [GHz]</a:t>
            </a:r>
            <a:endParaRPr b="1" sz="1200"/>
          </a:p>
        </p:txBody>
      </p:sp>
      <p:pic>
        <p:nvPicPr>
          <p:cNvPr descr="{&quot;aid&quot;:null,&quot;backgroundColor&quot;:&quot;#1B212C&quot;,&quot;code&quot;:&quot;$$n.PRI &gt; step + PRI$$&quot;,&quot;type&quot;:&quot;$$&quot;,&quot;font&quot;:{&quot;size&quot;:12,&quot;family&quot;:&quot;Lato&quot;,&quot;color&quot;:&quot;#FFFFFF&quot;},&quot;id&quot;:&quot;6&quot;,&quot;ts&quot;:1710449413798,&quot;cs&quot;:&quot;OaJml2WUKSLCGP4Sc3Uzyg==&quot;,&quot;size&quot;:{&quot;width&quot;:152.66666666666666,&quot;height&quot;:14.333333333333334}}" id="356" name="Google Shape;356;p42"/>
          <p:cNvPicPr preferRelativeResize="0"/>
          <p:nvPr/>
        </p:nvPicPr>
        <p:blipFill>
          <a:blip r:embed="rId3">
            <a:alphaModFix/>
          </a:blip>
          <a:stretch>
            <a:fillRect/>
          </a:stretch>
        </p:blipFill>
        <p:spPr>
          <a:xfrm>
            <a:off x="4647325" y="3809200"/>
            <a:ext cx="1454150" cy="136525"/>
          </a:xfrm>
          <a:prstGeom prst="rect">
            <a:avLst/>
          </a:prstGeom>
          <a:noFill/>
          <a:ln>
            <a:noFill/>
          </a:ln>
        </p:spPr>
      </p:pic>
      <p:pic>
        <p:nvPicPr>
          <p:cNvPr descr="{&quot;id&quot;:&quot;7&quot;,&quot;font&quot;:{&quot;size&quot;:12,&quot;color&quot;:&quot;#FFFFFF&quot;,&quot;family&quot;:&quot;Lato&quot;},&quot;code&quot;:&quot;$$Vs * PRI / c &gt; step$$&quot;,&quot;backgroundColor&quot;:&quot;#1B212C&quot;,&quot;type&quot;:&quot;$$&quot;,&quot;aid&quot;:null,&quot;ts&quot;:1710449444697,&quot;cs&quot;:&quot;dnyYmCaJvB2F2K4dIdyoUQ==&quot;,&quot;size&quot;:{&quot;width&quot;:133,&quot;height&quot;:16.333333333333332}}" id="357" name="Google Shape;357;p42"/>
          <p:cNvPicPr preferRelativeResize="0"/>
          <p:nvPr/>
        </p:nvPicPr>
        <p:blipFill>
          <a:blip r:embed="rId4">
            <a:alphaModFix/>
          </a:blip>
          <a:stretch>
            <a:fillRect/>
          </a:stretch>
        </p:blipFill>
        <p:spPr>
          <a:xfrm>
            <a:off x="3157925" y="3993600"/>
            <a:ext cx="1266825" cy="155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0" y="210925"/>
            <a:ext cx="9144000" cy="465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¿Cómo simular el radar</a:t>
            </a:r>
            <a:r>
              <a:rPr lang="es"/>
              <a:t>?</a:t>
            </a:r>
            <a:endParaRPr/>
          </a:p>
        </p:txBody>
      </p:sp>
      <p:sp>
        <p:nvSpPr>
          <p:cNvPr id="155" name="Google Shape;155;p16"/>
          <p:cNvSpPr txBox="1"/>
          <p:nvPr>
            <p:ph idx="1" type="body"/>
          </p:nvPr>
        </p:nvSpPr>
        <p:spPr>
          <a:xfrm>
            <a:off x="1110600" y="832625"/>
            <a:ext cx="7204500" cy="4164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2"/>
              </a:buClr>
              <a:buSzPts val="1100"/>
              <a:buNone/>
            </a:pPr>
            <a:r>
              <a:rPr lang="es" sz="1500"/>
              <a:t>Para poder realizar la simulación se crea un tren de pulsos muy cortos de duración t y un periodo de </a:t>
            </a:r>
            <a:r>
              <a:rPr lang="es" sz="1500"/>
              <a:t>escucha</a:t>
            </a:r>
            <a:r>
              <a:rPr lang="es" sz="1500"/>
              <a:t> mayor entre 2 pulsos consecutivos, de esta manera la distancia al objetivo se determina mediante el tiempo de ida y vuelta de la señal.</a:t>
            </a:r>
            <a:endParaRPr sz="1500"/>
          </a:p>
          <a:p>
            <a:pPr indent="0" lvl="0" marL="0" rtl="0" algn="ctr">
              <a:spcBef>
                <a:spcPts val="1200"/>
              </a:spcBef>
              <a:spcAft>
                <a:spcPts val="0"/>
              </a:spcAft>
              <a:buClr>
                <a:schemeClr val="dk2"/>
              </a:buClr>
              <a:buSzPts val="1100"/>
              <a:buNone/>
            </a:pPr>
            <a:r>
              <a:t/>
            </a:r>
            <a:endParaRPr sz="1500"/>
          </a:p>
          <a:p>
            <a:pPr indent="0" lvl="0" marL="0" rtl="0" algn="ctr">
              <a:spcBef>
                <a:spcPts val="1200"/>
              </a:spcBef>
              <a:spcAft>
                <a:spcPts val="0"/>
              </a:spcAft>
              <a:buClr>
                <a:schemeClr val="dk2"/>
              </a:buClr>
              <a:buSzPts val="1100"/>
              <a:buNone/>
            </a:pPr>
            <a:r>
              <a:t/>
            </a:r>
            <a:endParaRPr sz="1500"/>
          </a:p>
          <a:p>
            <a:pPr indent="0" lvl="0" marL="0" rtl="0" algn="ctr">
              <a:spcBef>
                <a:spcPts val="1200"/>
              </a:spcBef>
              <a:spcAft>
                <a:spcPts val="0"/>
              </a:spcAft>
              <a:buClr>
                <a:schemeClr val="dk2"/>
              </a:buClr>
              <a:buSzPts val="1100"/>
              <a:buNone/>
            </a:pPr>
            <a:r>
              <a:t/>
            </a:r>
            <a:endParaRPr sz="1500"/>
          </a:p>
          <a:p>
            <a:pPr indent="0" lvl="0" marL="0" rtl="0" algn="ctr">
              <a:spcBef>
                <a:spcPts val="1200"/>
              </a:spcBef>
              <a:spcAft>
                <a:spcPts val="0"/>
              </a:spcAft>
              <a:buClr>
                <a:schemeClr val="dk2"/>
              </a:buClr>
              <a:buSzPts val="1100"/>
              <a:buNone/>
            </a:pPr>
            <a:r>
              <a:rPr lang="es" sz="1500"/>
              <a:t>Donde R representa el rango del radar, c es la velocidad de propagación de la onda, que al ser electromagnética, corresponde a la velocidad de la luz  </a:t>
            </a:r>
            <a:endParaRPr sz="1500"/>
          </a:p>
          <a:p>
            <a:pPr indent="0" lvl="0" marL="0" rtl="0" algn="ctr">
              <a:spcBef>
                <a:spcPts val="1200"/>
              </a:spcBef>
              <a:spcAft>
                <a:spcPts val="1200"/>
              </a:spcAft>
              <a:buClr>
                <a:schemeClr val="dk2"/>
              </a:buClr>
              <a:buSzPts val="1100"/>
              <a:buNone/>
            </a:pPr>
            <a:r>
              <a:rPr lang="es" sz="1500"/>
              <a:t>También fué necesario definir dos conceptos fundamentales para poder simular las ondas que utilizamos para trabajar.</a:t>
            </a:r>
            <a:endParaRPr sz="1500"/>
          </a:p>
        </p:txBody>
      </p:sp>
      <p:pic>
        <p:nvPicPr>
          <p:cNvPr descr="{&quot;code&quot;:&quot;$$R\\,=\\frac{\\Delta t\\cdot c}{2}$$&quot;,&quot;backgroundColor&quot;:&quot;#1B212C&quot;,&quot;type&quot;:&quot;$$&quot;,&quot;font&quot;:{&quot;family&quot;:&quot;Lato&quot;,&quot;size&quot;:15,&quot;color&quot;:&quot;#FFFFFF&quot;},&quot;aid&quot;:null,&quot;id&quot;:&quot;1&quot;,&quot;ts&quot;:1709666416854,&quot;cs&quot;:&quot;0EXyFPaMQmCwn0WedIwOZg==&quot;,&quot;size&quot;:{&quot;width&quot;:99.33333333333333,&quot;height&quot;:42.166666666666664}}" id="156" name="Google Shape;156;p16"/>
          <p:cNvPicPr preferRelativeResize="0"/>
          <p:nvPr/>
        </p:nvPicPr>
        <p:blipFill>
          <a:blip r:embed="rId3">
            <a:alphaModFix/>
          </a:blip>
          <a:stretch>
            <a:fillRect/>
          </a:stretch>
        </p:blipFill>
        <p:spPr>
          <a:xfrm>
            <a:off x="3720087" y="2074475"/>
            <a:ext cx="1703825" cy="7232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0" y="393750"/>
            <a:ext cx="9144000" cy="102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Pulse Repetition Frequency </a:t>
            </a:r>
            <a:endParaRPr/>
          </a:p>
        </p:txBody>
      </p:sp>
      <p:pic>
        <p:nvPicPr>
          <p:cNvPr id="162" name="Google Shape;162;p17"/>
          <p:cNvPicPr preferRelativeResize="0"/>
          <p:nvPr/>
        </p:nvPicPr>
        <p:blipFill>
          <a:blip r:embed="rId3">
            <a:alphaModFix/>
          </a:blip>
          <a:stretch>
            <a:fillRect/>
          </a:stretch>
        </p:blipFill>
        <p:spPr>
          <a:xfrm>
            <a:off x="3223863" y="2571750"/>
            <a:ext cx="2696272" cy="2464126"/>
          </a:xfrm>
          <a:prstGeom prst="rect">
            <a:avLst/>
          </a:prstGeom>
          <a:noFill/>
          <a:ln>
            <a:noFill/>
          </a:ln>
        </p:spPr>
      </p:pic>
      <p:sp>
        <p:nvSpPr>
          <p:cNvPr id="163" name="Google Shape;163;p17"/>
          <p:cNvSpPr txBox="1"/>
          <p:nvPr>
            <p:ph idx="1" type="body"/>
          </p:nvPr>
        </p:nvSpPr>
        <p:spPr>
          <a:xfrm>
            <a:off x="969750" y="1015550"/>
            <a:ext cx="7204500" cy="2690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2"/>
              </a:buClr>
              <a:buSzPts val="1100"/>
              <a:buNone/>
            </a:pPr>
            <a:r>
              <a:rPr lang="es" sz="1500"/>
              <a:t>En el contexto de los radares el PRF se refiere a la frecuencia con la que se emiten los pulsos del radar, este afecta directamente a la capacidad  del radar de detectar los objetos en movimiento ya que si el PRF es muy bajo no podrá detectar objetivos que se muevan muy rápido, mientras que si es muy alto se puede dar cierta ambigüedad con las mediciones dificultando el poder determinar la distancia de un objetivo</a:t>
            </a:r>
            <a:endParaRPr sz="1500"/>
          </a:p>
          <a:p>
            <a:pPr indent="0" lvl="0" marL="0" rtl="0" algn="ctr">
              <a:spcBef>
                <a:spcPts val="1200"/>
              </a:spcBef>
              <a:spcAft>
                <a:spcPts val="1200"/>
              </a:spcAft>
              <a:buClr>
                <a:schemeClr val="dk2"/>
              </a:buClr>
              <a:buSzPts val="1100"/>
              <a:buNone/>
            </a:pPr>
            <a:r>
              <a:rPr lang="es" sz="1500"/>
              <a:t>En nuestro caso utilizamos un PRF de 1MHz</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0" y="393750"/>
            <a:ext cx="9144000" cy="1029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Pulse Repetition Interval </a:t>
            </a:r>
            <a:endParaRPr/>
          </a:p>
        </p:txBody>
      </p:sp>
      <p:pic>
        <p:nvPicPr>
          <p:cNvPr id="169" name="Google Shape;169;p18"/>
          <p:cNvPicPr preferRelativeResize="0"/>
          <p:nvPr/>
        </p:nvPicPr>
        <p:blipFill>
          <a:blip r:embed="rId3">
            <a:alphaModFix/>
          </a:blip>
          <a:stretch>
            <a:fillRect/>
          </a:stretch>
        </p:blipFill>
        <p:spPr>
          <a:xfrm>
            <a:off x="3286137" y="2571750"/>
            <a:ext cx="2571720" cy="2571750"/>
          </a:xfrm>
          <a:prstGeom prst="rect">
            <a:avLst/>
          </a:prstGeom>
          <a:noFill/>
          <a:ln>
            <a:noFill/>
          </a:ln>
        </p:spPr>
      </p:pic>
      <p:sp>
        <p:nvSpPr>
          <p:cNvPr id="170" name="Google Shape;170;p18"/>
          <p:cNvSpPr txBox="1"/>
          <p:nvPr>
            <p:ph idx="1" type="body"/>
          </p:nvPr>
        </p:nvSpPr>
        <p:spPr>
          <a:xfrm>
            <a:off x="969750" y="1015550"/>
            <a:ext cx="7204500" cy="2690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2"/>
              </a:buClr>
              <a:buSzPts val="1100"/>
              <a:buNone/>
            </a:pPr>
            <a:r>
              <a:rPr lang="es" sz="1500"/>
              <a:t>Se trata del tiempo que transcurre entre dos pulsos transmitidos, es decir entre el inicio de uno y el siguiente.</a:t>
            </a:r>
            <a:endParaRPr sz="1500"/>
          </a:p>
          <a:p>
            <a:pPr indent="0" lvl="0" marL="0" rtl="0" algn="ctr">
              <a:spcBef>
                <a:spcPts val="1200"/>
              </a:spcBef>
              <a:spcAft>
                <a:spcPts val="0"/>
              </a:spcAft>
              <a:buClr>
                <a:schemeClr val="dk2"/>
              </a:buClr>
              <a:buSzPts val="1100"/>
              <a:buNone/>
            </a:pPr>
            <a:r>
              <a:rPr lang="es" sz="1500"/>
              <a:t>En nuestro caso es importante para poder determinar el tiempo que el radar debe esperar para recibir una señal de retorno después de haber emitido el pulso y así poder calcular esa diferencia de tiempo para determinar la distancia al objetivo</a:t>
            </a:r>
            <a:endParaRPr sz="1500"/>
          </a:p>
          <a:p>
            <a:pPr indent="0" lvl="0" marL="0" rtl="0" algn="ctr">
              <a:spcBef>
                <a:spcPts val="1200"/>
              </a:spcBef>
              <a:spcAft>
                <a:spcPts val="0"/>
              </a:spcAft>
              <a:buClr>
                <a:schemeClr val="dk2"/>
              </a:buClr>
              <a:buSzPts val="1100"/>
              <a:buNone/>
            </a:pPr>
            <a:r>
              <a:rPr lang="es" sz="1500"/>
              <a:t>En nuestro caso utilizamos un PRI de  1ms</a:t>
            </a:r>
            <a:endParaRPr sz="1500"/>
          </a:p>
          <a:p>
            <a:pPr indent="0" lvl="0" marL="0" rtl="0" algn="ctr">
              <a:spcBef>
                <a:spcPts val="1200"/>
              </a:spcBef>
              <a:spcAft>
                <a:spcPts val="1200"/>
              </a:spcAft>
              <a:buClr>
                <a:schemeClr val="dk2"/>
              </a:buClr>
              <a:buSzPts val="1100"/>
              <a:buNone/>
            </a:pPr>
            <a:r>
              <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0" y="210925"/>
            <a:ext cx="9144000" cy="465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Preparación de la señal a transmitir</a:t>
            </a:r>
            <a:endParaRPr/>
          </a:p>
        </p:txBody>
      </p:sp>
      <p:sp>
        <p:nvSpPr>
          <p:cNvPr id="176" name="Google Shape;176;p19"/>
          <p:cNvSpPr txBox="1"/>
          <p:nvPr>
            <p:ph idx="1" type="body"/>
          </p:nvPr>
        </p:nvSpPr>
        <p:spPr>
          <a:xfrm>
            <a:off x="1110600" y="832625"/>
            <a:ext cx="7204500" cy="4164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2"/>
              </a:buClr>
              <a:buSzPts val="1100"/>
              <a:buNone/>
            </a:pPr>
            <a:r>
              <a:rPr lang="es"/>
              <a:t>Para crear la señal que representa la onda se utiliza un tren de pulsos modulado con una señal senoidal  y se le suma su complejo. Para ello definimos la cantidad de samples por pulso en función de la frecuencia de sampling. Luego, se transmitirá de forma </a:t>
            </a:r>
            <a:r>
              <a:rPr lang="es"/>
              <a:t>circular</a:t>
            </a:r>
            <a:r>
              <a:rPr lang="es"/>
              <a:t>.</a:t>
            </a:r>
            <a:endParaRPr/>
          </a:p>
          <a:p>
            <a:pPr indent="0" lvl="0" marL="0" rtl="0" algn="ctr">
              <a:spcBef>
                <a:spcPts val="1200"/>
              </a:spcBef>
              <a:spcAft>
                <a:spcPts val="0"/>
              </a:spcAft>
              <a:buClr>
                <a:schemeClr val="dk2"/>
              </a:buClr>
              <a:buSzPts val="1100"/>
              <a:buNone/>
            </a:pPr>
            <a:r>
              <a:t/>
            </a:r>
            <a:endParaRPr sz="1500"/>
          </a:p>
          <a:p>
            <a:pPr indent="0" lvl="0" marL="0" rtl="0" algn="ctr">
              <a:spcBef>
                <a:spcPts val="1200"/>
              </a:spcBef>
              <a:spcAft>
                <a:spcPts val="0"/>
              </a:spcAft>
              <a:buClr>
                <a:schemeClr val="dk2"/>
              </a:buClr>
              <a:buSzPts val="1100"/>
              <a:buNone/>
            </a:pPr>
            <a:r>
              <a:t/>
            </a:r>
            <a:endParaRPr sz="1500"/>
          </a:p>
          <a:p>
            <a:pPr indent="0" lvl="0" marL="0" rtl="0" algn="ctr">
              <a:spcBef>
                <a:spcPts val="1200"/>
              </a:spcBef>
              <a:spcAft>
                <a:spcPts val="0"/>
              </a:spcAft>
              <a:buClr>
                <a:schemeClr val="dk2"/>
              </a:buClr>
              <a:buSzPts val="1100"/>
              <a:buNone/>
            </a:pPr>
            <a:r>
              <a:t/>
            </a:r>
            <a:endParaRPr sz="1500"/>
          </a:p>
          <a:p>
            <a:pPr indent="0" lvl="0" marL="0" rtl="0" algn="ctr">
              <a:spcBef>
                <a:spcPts val="1200"/>
              </a:spcBef>
              <a:spcAft>
                <a:spcPts val="1200"/>
              </a:spcAft>
              <a:buClr>
                <a:schemeClr val="dk2"/>
              </a:buClr>
              <a:buSzPts val="1100"/>
              <a:buNone/>
            </a:pPr>
            <a:r>
              <a:t/>
            </a:r>
            <a:endParaRPr sz="1500"/>
          </a:p>
        </p:txBody>
      </p:sp>
      <p:pic>
        <p:nvPicPr>
          <p:cNvPr descr="{&quot;aid&quot;:null,&quot;type&quot;:&quot;$$&quot;,&quot;backgroundColor&quot;:&quot;#1B212C&quot;,&quot;id&quot;:&quot;4&quot;,&quot;font&quot;:{&quot;color&quot;:&quot;#ffffff&quot;,&quot;family&quot;:&quot;Arial&quot;,&quot;size&quot;:19.5},&quot;code&quot;:&quot;$$𝑇𝑥=𝑇𝑥𝐼+𝑗𝑇𝑥𝑄=sin(2∗𝜋∗𝑓1∗𝑡)∗Π(𝑡)+𝑗∗sin(2∗𝜋∗𝑓1∗𝑡)∗Π(𝑡)$$&quot;,&quot;ts&quot;:1710444375618,&quot;cs&quot;:&quot;Yw2UtQa3OT0aJ74VVpy7ng==&quot;,&quot;size&quot;:{&quot;width&quot;:896.330601049869,&quot;height&quot;:31.393704986876646}}" id="177" name="Google Shape;177;p19"/>
          <p:cNvPicPr preferRelativeResize="0"/>
          <p:nvPr/>
        </p:nvPicPr>
        <p:blipFill>
          <a:blip r:embed="rId3">
            <a:alphaModFix/>
          </a:blip>
          <a:stretch>
            <a:fillRect/>
          </a:stretch>
        </p:blipFill>
        <p:spPr>
          <a:xfrm>
            <a:off x="444075" y="1986475"/>
            <a:ext cx="8537549" cy="299025"/>
          </a:xfrm>
          <a:prstGeom prst="rect">
            <a:avLst/>
          </a:prstGeom>
          <a:noFill/>
          <a:ln>
            <a:noFill/>
          </a:ln>
        </p:spPr>
      </p:pic>
      <p:pic>
        <p:nvPicPr>
          <p:cNvPr id="178" name="Google Shape;178;p19"/>
          <p:cNvPicPr preferRelativeResize="0"/>
          <p:nvPr/>
        </p:nvPicPr>
        <p:blipFill>
          <a:blip r:embed="rId4">
            <a:alphaModFix/>
          </a:blip>
          <a:stretch>
            <a:fillRect/>
          </a:stretch>
        </p:blipFill>
        <p:spPr>
          <a:xfrm>
            <a:off x="444075" y="2525113"/>
            <a:ext cx="3600450" cy="2428875"/>
          </a:xfrm>
          <a:prstGeom prst="rect">
            <a:avLst/>
          </a:prstGeom>
          <a:noFill/>
          <a:ln>
            <a:noFill/>
          </a:ln>
        </p:spPr>
      </p:pic>
      <p:pic>
        <p:nvPicPr>
          <p:cNvPr id="179" name="Google Shape;179;p19"/>
          <p:cNvPicPr preferRelativeResize="0"/>
          <p:nvPr/>
        </p:nvPicPr>
        <p:blipFill rotWithShape="1">
          <a:blip r:embed="rId5">
            <a:alphaModFix/>
          </a:blip>
          <a:srcRect b="388" l="3567" r="0" t="0"/>
          <a:stretch/>
        </p:blipFill>
        <p:spPr>
          <a:xfrm>
            <a:off x="5064525" y="2525125"/>
            <a:ext cx="3600450" cy="2428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0" y="210925"/>
            <a:ext cx="9144000" cy="465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Filtro apareado (Matched Filter)</a:t>
            </a:r>
            <a:endParaRPr/>
          </a:p>
        </p:txBody>
      </p:sp>
      <p:sp>
        <p:nvSpPr>
          <p:cNvPr id="185" name="Google Shape;185;p20"/>
          <p:cNvSpPr txBox="1"/>
          <p:nvPr>
            <p:ph idx="1" type="body"/>
          </p:nvPr>
        </p:nvSpPr>
        <p:spPr>
          <a:xfrm>
            <a:off x="1110600" y="832625"/>
            <a:ext cx="7204500" cy="908100"/>
          </a:xfrm>
          <a:prstGeom prst="rect">
            <a:avLst/>
          </a:prstGeom>
        </p:spPr>
        <p:txBody>
          <a:bodyPr anchorCtr="0" anchor="t" bIns="91425" lIns="91425" spcFirstLastPara="1" rIns="91425" wrap="square" tIns="91425">
            <a:normAutofit fontScale="25000" lnSpcReduction="20000"/>
          </a:bodyPr>
          <a:lstStyle/>
          <a:p>
            <a:pPr indent="0" lvl="0" marL="0" rtl="0" algn="ctr">
              <a:spcBef>
                <a:spcPts val="0"/>
              </a:spcBef>
              <a:spcAft>
                <a:spcPts val="0"/>
              </a:spcAft>
              <a:buClr>
                <a:schemeClr val="dk2"/>
              </a:buClr>
              <a:buSzPts val="275"/>
              <a:buNone/>
            </a:pPr>
            <a:r>
              <a:rPr lang="es" sz="6023"/>
              <a:t>Una de las claves para conseguir una buena medición en un radar es poseer una buena relación señal ruido (SNR), por lo que un filtro apareado es una buena solución</a:t>
            </a:r>
            <a:endParaRPr sz="6023"/>
          </a:p>
          <a:p>
            <a:pPr indent="0" lvl="0" marL="0" rtl="0" algn="ctr">
              <a:spcBef>
                <a:spcPts val="1200"/>
              </a:spcBef>
              <a:spcAft>
                <a:spcPts val="0"/>
              </a:spcAft>
              <a:buClr>
                <a:schemeClr val="dk2"/>
              </a:buClr>
              <a:buSzPct val="73333"/>
              <a:buNone/>
            </a:pPr>
            <a:r>
              <a:t/>
            </a:r>
            <a:endParaRPr sz="1500"/>
          </a:p>
          <a:p>
            <a:pPr indent="0" lvl="0" marL="0" rtl="0" algn="ctr">
              <a:spcBef>
                <a:spcPts val="1200"/>
              </a:spcBef>
              <a:spcAft>
                <a:spcPts val="0"/>
              </a:spcAft>
              <a:buClr>
                <a:schemeClr val="dk2"/>
              </a:buClr>
              <a:buSzPct val="73333"/>
              <a:buNone/>
            </a:pPr>
            <a:r>
              <a:t/>
            </a:r>
            <a:endParaRPr sz="1500"/>
          </a:p>
          <a:p>
            <a:pPr indent="0" lvl="0" marL="0" rtl="0" algn="ctr">
              <a:spcBef>
                <a:spcPts val="1200"/>
              </a:spcBef>
              <a:spcAft>
                <a:spcPts val="0"/>
              </a:spcAft>
              <a:buClr>
                <a:schemeClr val="dk2"/>
              </a:buClr>
              <a:buSzPct val="73333"/>
              <a:buNone/>
            </a:pPr>
            <a:r>
              <a:t/>
            </a:r>
            <a:endParaRPr sz="1500"/>
          </a:p>
          <a:p>
            <a:pPr indent="0" lvl="0" marL="0" rtl="0" algn="ctr">
              <a:spcBef>
                <a:spcPts val="1200"/>
              </a:spcBef>
              <a:spcAft>
                <a:spcPts val="1200"/>
              </a:spcAft>
              <a:buClr>
                <a:schemeClr val="dk2"/>
              </a:buClr>
              <a:buSzPct val="73333"/>
              <a:buNone/>
            </a:pPr>
            <a:r>
              <a:t/>
            </a:r>
            <a:endParaRPr sz="1500"/>
          </a:p>
        </p:txBody>
      </p:sp>
      <p:pic>
        <p:nvPicPr>
          <p:cNvPr id="186" name="Google Shape;186;p20"/>
          <p:cNvPicPr preferRelativeResize="0"/>
          <p:nvPr/>
        </p:nvPicPr>
        <p:blipFill>
          <a:blip r:embed="rId3">
            <a:alphaModFix/>
          </a:blip>
          <a:stretch>
            <a:fillRect/>
          </a:stretch>
        </p:blipFill>
        <p:spPr>
          <a:xfrm>
            <a:off x="1168375" y="1567175"/>
            <a:ext cx="3135247" cy="2009150"/>
          </a:xfrm>
          <a:prstGeom prst="rect">
            <a:avLst/>
          </a:prstGeom>
          <a:noFill/>
          <a:ln>
            <a:noFill/>
          </a:ln>
        </p:spPr>
      </p:pic>
      <p:sp>
        <p:nvSpPr>
          <p:cNvPr id="187" name="Google Shape;187;p20"/>
          <p:cNvSpPr txBox="1"/>
          <p:nvPr>
            <p:ph idx="1" type="body"/>
          </p:nvPr>
        </p:nvSpPr>
        <p:spPr>
          <a:xfrm>
            <a:off x="916250" y="3576325"/>
            <a:ext cx="7204500" cy="908100"/>
          </a:xfrm>
          <a:prstGeom prst="rect">
            <a:avLst/>
          </a:prstGeom>
        </p:spPr>
        <p:txBody>
          <a:bodyPr anchorCtr="0" anchor="t" bIns="91425" lIns="91425" spcFirstLastPara="1" rIns="91425" wrap="square" tIns="91425">
            <a:normAutofit fontScale="25000" lnSpcReduction="20000"/>
          </a:bodyPr>
          <a:lstStyle/>
          <a:p>
            <a:pPr indent="0" lvl="0" marL="0" rtl="0" algn="ctr">
              <a:spcBef>
                <a:spcPts val="0"/>
              </a:spcBef>
              <a:spcAft>
                <a:spcPts val="0"/>
              </a:spcAft>
              <a:buClr>
                <a:schemeClr val="dk2"/>
              </a:buClr>
              <a:buSzPts val="275"/>
              <a:buNone/>
            </a:pPr>
            <a:r>
              <a:rPr lang="es" sz="6023"/>
              <a:t>Para esto se convoluciona el tren de pulsos recibido con el conjugado del pulso transmitido, dando como resultado una señal de forma triangular.</a:t>
            </a:r>
            <a:endParaRPr sz="6023"/>
          </a:p>
          <a:p>
            <a:pPr indent="0" lvl="0" marL="0" rtl="0" algn="ctr">
              <a:spcBef>
                <a:spcPts val="1200"/>
              </a:spcBef>
              <a:spcAft>
                <a:spcPts val="0"/>
              </a:spcAft>
              <a:buClr>
                <a:schemeClr val="dk2"/>
              </a:buClr>
              <a:buSzPct val="73333"/>
              <a:buNone/>
            </a:pPr>
            <a:r>
              <a:t/>
            </a:r>
            <a:endParaRPr sz="1500"/>
          </a:p>
          <a:p>
            <a:pPr indent="0" lvl="0" marL="0" rtl="0" algn="ctr">
              <a:spcBef>
                <a:spcPts val="1200"/>
              </a:spcBef>
              <a:spcAft>
                <a:spcPts val="0"/>
              </a:spcAft>
              <a:buClr>
                <a:schemeClr val="dk2"/>
              </a:buClr>
              <a:buSzPct val="73333"/>
              <a:buNone/>
            </a:pPr>
            <a:r>
              <a:t/>
            </a:r>
            <a:endParaRPr sz="1500"/>
          </a:p>
          <a:p>
            <a:pPr indent="0" lvl="0" marL="0" rtl="0" algn="ctr">
              <a:spcBef>
                <a:spcPts val="1200"/>
              </a:spcBef>
              <a:spcAft>
                <a:spcPts val="0"/>
              </a:spcAft>
              <a:buClr>
                <a:schemeClr val="dk2"/>
              </a:buClr>
              <a:buSzPct val="73333"/>
              <a:buNone/>
            </a:pPr>
            <a:r>
              <a:t/>
            </a:r>
            <a:endParaRPr sz="1500"/>
          </a:p>
          <a:p>
            <a:pPr indent="0" lvl="0" marL="0" rtl="0" algn="ctr">
              <a:spcBef>
                <a:spcPts val="1200"/>
              </a:spcBef>
              <a:spcAft>
                <a:spcPts val="1200"/>
              </a:spcAft>
              <a:buClr>
                <a:schemeClr val="dk2"/>
              </a:buClr>
              <a:buSzPct val="73333"/>
              <a:buNone/>
            </a:pPr>
            <a:r>
              <a:t/>
            </a:r>
            <a:endParaRPr sz="1500"/>
          </a:p>
        </p:txBody>
      </p:sp>
      <p:pic>
        <p:nvPicPr>
          <p:cNvPr id="188" name="Google Shape;188;p20"/>
          <p:cNvPicPr preferRelativeResize="0"/>
          <p:nvPr/>
        </p:nvPicPr>
        <p:blipFill>
          <a:blip r:embed="rId4">
            <a:alphaModFix/>
          </a:blip>
          <a:stretch>
            <a:fillRect/>
          </a:stretch>
        </p:blipFill>
        <p:spPr>
          <a:xfrm>
            <a:off x="4890900" y="1567175"/>
            <a:ext cx="3135250" cy="179046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cxnSp>
        <p:nvCxnSpPr>
          <p:cNvPr id="193" name="Google Shape;193;p21"/>
          <p:cNvCxnSpPr/>
          <p:nvPr/>
        </p:nvCxnSpPr>
        <p:spPr>
          <a:xfrm>
            <a:off x="-6875" y="2900700"/>
            <a:ext cx="9150900" cy="0"/>
          </a:xfrm>
          <a:prstGeom prst="straightConnector1">
            <a:avLst/>
          </a:prstGeom>
          <a:noFill/>
          <a:ln cap="flat" cmpd="sng" w="19050">
            <a:solidFill>
              <a:schemeClr val="dk2"/>
            </a:solidFill>
            <a:prstDash val="solid"/>
            <a:round/>
            <a:headEnd len="sm" w="sm" type="none"/>
            <a:tailEnd len="sm" w="sm" type="none"/>
          </a:ln>
        </p:spPr>
      </p:cxnSp>
      <p:sp>
        <p:nvSpPr>
          <p:cNvPr id="194" name="Google Shape;194;p21"/>
          <p:cNvSpPr txBox="1"/>
          <p:nvPr>
            <p:ph type="title"/>
          </p:nvPr>
        </p:nvSpPr>
        <p:spPr>
          <a:xfrm>
            <a:off x="-6875" y="158300"/>
            <a:ext cx="9150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Enfoques de la investigación</a:t>
            </a:r>
            <a:endParaRPr/>
          </a:p>
        </p:txBody>
      </p:sp>
      <p:sp>
        <p:nvSpPr>
          <p:cNvPr id="195" name="Google Shape;195;p21"/>
          <p:cNvSpPr/>
          <p:nvPr/>
        </p:nvSpPr>
        <p:spPr>
          <a:xfrm>
            <a:off x="367350" y="2044952"/>
            <a:ext cx="1711500" cy="1711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txBox="1"/>
          <p:nvPr/>
        </p:nvSpPr>
        <p:spPr>
          <a:xfrm>
            <a:off x="309150" y="2443650"/>
            <a:ext cx="1827900" cy="91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lt1"/>
                </a:solidFill>
                <a:latin typeface="Source Code Pro"/>
                <a:ea typeface="Source Code Pro"/>
                <a:cs typeface="Source Code Pro"/>
                <a:sym typeface="Source Code Pro"/>
              </a:rPr>
              <a:t>Sincronización por delay de la transmisión</a:t>
            </a:r>
            <a:endParaRPr>
              <a:solidFill>
                <a:schemeClr val="lt1"/>
              </a:solidFill>
              <a:latin typeface="Source Code Pro"/>
              <a:ea typeface="Source Code Pro"/>
              <a:cs typeface="Source Code Pro"/>
              <a:sym typeface="Source Code Pro"/>
            </a:endParaRPr>
          </a:p>
        </p:txBody>
      </p:sp>
      <p:sp>
        <p:nvSpPr>
          <p:cNvPr id="197" name="Google Shape;197;p21"/>
          <p:cNvSpPr/>
          <p:nvPr/>
        </p:nvSpPr>
        <p:spPr>
          <a:xfrm>
            <a:off x="2542700" y="2044902"/>
            <a:ext cx="1711500" cy="1711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4788037" y="2044952"/>
            <a:ext cx="1711500" cy="1711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7033350" y="2044902"/>
            <a:ext cx="1711500" cy="17115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00" name="Google Shape;200;p21"/>
          <p:cNvSpPr txBox="1"/>
          <p:nvPr/>
        </p:nvSpPr>
        <p:spPr>
          <a:xfrm>
            <a:off x="2519475" y="2322900"/>
            <a:ext cx="1827900" cy="115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300">
                <a:solidFill>
                  <a:schemeClr val="lt1"/>
                </a:solidFill>
                <a:latin typeface="Source Code Pro"/>
                <a:ea typeface="Source Code Pro"/>
                <a:cs typeface="Source Code Pro"/>
                <a:sym typeface="Source Code Pro"/>
              </a:rPr>
              <a:t>Desplazamiento del tren de pulsos</a:t>
            </a:r>
            <a:endParaRPr sz="1300">
              <a:solidFill>
                <a:schemeClr val="lt1"/>
              </a:solidFill>
              <a:latin typeface="Source Code Pro"/>
              <a:ea typeface="Source Code Pro"/>
              <a:cs typeface="Source Code Pro"/>
              <a:sym typeface="Source Code Pro"/>
            </a:endParaRPr>
          </a:p>
        </p:txBody>
      </p:sp>
      <p:sp>
        <p:nvSpPr>
          <p:cNvPr id="201" name="Google Shape;201;p21"/>
          <p:cNvSpPr txBox="1"/>
          <p:nvPr/>
        </p:nvSpPr>
        <p:spPr>
          <a:xfrm>
            <a:off x="4883425" y="2596750"/>
            <a:ext cx="15207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500">
                <a:solidFill>
                  <a:schemeClr val="lt1"/>
                </a:solidFill>
                <a:latin typeface="Source Code Pro"/>
                <a:ea typeface="Source Code Pro"/>
                <a:cs typeface="Source Code Pro"/>
                <a:sym typeface="Source Code Pro"/>
              </a:rPr>
              <a:t>Comparación usando la señal transmitida</a:t>
            </a:r>
            <a:endParaRPr sz="1500">
              <a:solidFill>
                <a:schemeClr val="lt1"/>
              </a:solidFill>
              <a:latin typeface="Source Code Pro"/>
              <a:ea typeface="Source Code Pro"/>
              <a:cs typeface="Source Code Pro"/>
              <a:sym typeface="Source Code Pro"/>
            </a:endParaRPr>
          </a:p>
        </p:txBody>
      </p:sp>
      <p:sp>
        <p:nvSpPr>
          <p:cNvPr id="202" name="Google Shape;202;p21"/>
          <p:cNvSpPr txBox="1"/>
          <p:nvPr/>
        </p:nvSpPr>
        <p:spPr>
          <a:xfrm>
            <a:off x="7128750" y="2596800"/>
            <a:ext cx="15207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500">
                <a:solidFill>
                  <a:schemeClr val="lt1"/>
                </a:solidFill>
                <a:latin typeface="Source Code Pro"/>
                <a:ea typeface="Source Code Pro"/>
                <a:cs typeface="Source Code Pro"/>
                <a:sym typeface="Source Code Pro"/>
              </a:rPr>
              <a:t>Comparación usando 3 SDR</a:t>
            </a:r>
            <a:endParaRPr sz="1500">
              <a:solidFill>
                <a:schemeClr val="lt1"/>
              </a:solidFill>
              <a:latin typeface="Source Code Pro"/>
              <a:ea typeface="Source Code Pro"/>
              <a:cs typeface="Source Code Pro"/>
              <a:sym typeface="Source Code Pr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